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9" r:id="rId2"/>
    <p:sldMasterId id="2147483851" r:id="rId3"/>
    <p:sldMasterId id="2147483863" r:id="rId4"/>
    <p:sldMasterId id="2147483823" r:id="rId5"/>
    <p:sldMasterId id="2147483826" r:id="rId6"/>
  </p:sldMasterIdLst>
  <p:notesMasterIdLst>
    <p:notesMasterId r:id="rId25"/>
  </p:notesMasterIdLst>
  <p:handoutMasterIdLst>
    <p:handoutMasterId r:id="rId26"/>
  </p:handoutMasterIdLst>
  <p:sldIdLst>
    <p:sldId id="614" r:id="rId7"/>
    <p:sldId id="615" r:id="rId8"/>
    <p:sldId id="638" r:id="rId9"/>
    <p:sldId id="722" r:id="rId10"/>
    <p:sldId id="681" r:id="rId11"/>
    <p:sldId id="695" r:id="rId12"/>
    <p:sldId id="721" r:id="rId13"/>
    <p:sldId id="723" r:id="rId14"/>
    <p:sldId id="733" r:id="rId15"/>
    <p:sldId id="727" r:id="rId16"/>
    <p:sldId id="724" r:id="rId17"/>
    <p:sldId id="726" r:id="rId18"/>
    <p:sldId id="732" r:id="rId19"/>
    <p:sldId id="728" r:id="rId20"/>
    <p:sldId id="729" r:id="rId21"/>
    <p:sldId id="730" r:id="rId22"/>
    <p:sldId id="731" r:id="rId23"/>
    <p:sldId id="630" r:id="rId2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000FF"/>
    <a:srgbClr val="FFFF00"/>
    <a:srgbClr val="00FF00"/>
    <a:srgbClr val="FFFF99"/>
    <a:srgbClr val="FFFFCC"/>
    <a:srgbClr val="8D4F33"/>
    <a:srgbClr val="9900CC"/>
    <a:srgbClr val="00A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5" autoAdjust="0"/>
    <p:restoredTop sz="89111" autoAdjust="0"/>
  </p:normalViewPr>
  <p:slideViewPr>
    <p:cSldViewPr>
      <p:cViewPr varScale="1">
        <p:scale>
          <a:sx n="101" d="100"/>
          <a:sy n="101" d="100"/>
        </p:scale>
        <p:origin x="15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876"/>
    </p:cViewPr>
  </p:sorterViewPr>
  <p:notesViewPr>
    <p:cSldViewPr>
      <p:cViewPr varScale="1">
        <p:scale>
          <a:sx n="49" d="100"/>
          <a:sy n="49" d="100"/>
        </p:scale>
        <p:origin x="2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72.27.14.50\PRODUCTION\5.%20FORGING%20SECTION\8.COMMON%20DOCUMENTS\45.kaizen\MIQC\2018-19\2ND%20HALF\Posted%20Scrap%20Line%20Report-01-06-18%20TO%2031-10-1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172.27.14.50\PRODUCTION\5.%20FORGING%20SECTION\8.COMMON%20DOCUMENTS\45.kaizen\MIQC\2018-19\2ND%20HALF\Posted%20Scrap%20Line%20Report-01-06-18%20TO%2031-10-18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172.27.14.50\PRODUCTION\5.%20FORGING%20SECTION\8.COMMON%20DOCUMENTS\45.kaizen\MIQC\2018-19\2ND%20HALF\Posted%20Scrap%20Line%20Report-01-06-18%20TO%2031-10-18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n-IN" dirty="0"/>
              <a:t>PART WISE</a:t>
            </a:r>
            <a:r>
              <a:rPr lang="kn-IN" baseline="0" dirty="0"/>
              <a:t> JUNE’18 TO NOV’18 </a:t>
            </a:r>
            <a:r>
              <a:rPr lang="en-US" dirty="0"/>
              <a:t>REJ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'`SUMMARY'!$V$2</c:f>
              <c:strCache>
                <c:ptCount val="1"/>
                <c:pt idx="0">
                  <c:v>REJ %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47-409A-A11B-A9B9E45F19E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'`SUMMARY'!$C$3:$C$21</c:f>
              <c:strCache>
                <c:ptCount val="19"/>
                <c:pt idx="0">
                  <c:v>K55 M2</c:v>
                </c:pt>
                <c:pt idx="1">
                  <c:v>K55 M3</c:v>
                </c:pt>
                <c:pt idx="2">
                  <c:v>K55 M4</c:v>
                </c:pt>
                <c:pt idx="3">
                  <c:v>K55 C1</c:v>
                </c:pt>
                <c:pt idx="4">
                  <c:v>K55 C3</c:v>
                </c:pt>
                <c:pt idx="5">
                  <c:v>K55 C4</c:v>
                </c:pt>
                <c:pt idx="6">
                  <c:v>K55G PKS</c:v>
                </c:pt>
                <c:pt idx="7">
                  <c:v>K55G RS</c:v>
                </c:pt>
                <c:pt idx="8">
                  <c:v>KTEM M2</c:v>
                </c:pt>
                <c:pt idx="9">
                  <c:v>KTEM M3</c:v>
                </c:pt>
                <c:pt idx="10">
                  <c:v>KTEM M4</c:v>
                </c:pt>
                <c:pt idx="11">
                  <c:v>KTEM C3</c:v>
                </c:pt>
                <c:pt idx="12">
                  <c:v>KTEM C4</c:v>
                </c:pt>
                <c:pt idx="13">
                  <c:v>KTEN PKS</c:v>
                </c:pt>
                <c:pt idx="14">
                  <c:v>KTEN RS</c:v>
                </c:pt>
                <c:pt idx="15">
                  <c:v>K67 M3</c:v>
                </c:pt>
                <c:pt idx="16">
                  <c:v>K67 M4</c:v>
                </c:pt>
                <c:pt idx="17">
                  <c:v>K67 C3</c:v>
                </c:pt>
                <c:pt idx="18">
                  <c:v>K67 C4</c:v>
                </c:pt>
              </c:strCache>
            </c:strRef>
          </c:cat>
          <c:val>
            <c:numRef>
              <c:f>'`SUMMARY'!$V$3:$V$21</c:f>
              <c:numCache>
                <c:formatCode>0.00</c:formatCode>
                <c:ptCount val="19"/>
                <c:pt idx="0">
                  <c:v>0.43580580493332172</c:v>
                </c:pt>
                <c:pt idx="1">
                  <c:v>0.34730401889980012</c:v>
                </c:pt>
                <c:pt idx="2">
                  <c:v>0.57546281769689367</c:v>
                </c:pt>
                <c:pt idx="3">
                  <c:v>0.45408506617542094</c:v>
                </c:pt>
                <c:pt idx="4">
                  <c:v>0.26444211655893096</c:v>
                </c:pt>
                <c:pt idx="5">
                  <c:v>0.30255188104428421</c:v>
                </c:pt>
                <c:pt idx="6">
                  <c:v>0.45734805881157259</c:v>
                </c:pt>
                <c:pt idx="7">
                  <c:v>0.5540436815295513</c:v>
                </c:pt>
                <c:pt idx="8">
                  <c:v>0.5540850314720297</c:v>
                </c:pt>
                <c:pt idx="9">
                  <c:v>0.46181126972584741</c:v>
                </c:pt>
                <c:pt idx="10">
                  <c:v>0.4365047288012287</c:v>
                </c:pt>
                <c:pt idx="11">
                  <c:v>0.35473315379492082</c:v>
                </c:pt>
                <c:pt idx="12">
                  <c:v>0.50049435331830827</c:v>
                </c:pt>
                <c:pt idx="13">
                  <c:v>0.46639307705339145</c:v>
                </c:pt>
                <c:pt idx="14">
                  <c:v>0.199008551812481</c:v>
                </c:pt>
                <c:pt idx="15">
                  <c:v>0.43151219448215256</c:v>
                </c:pt>
                <c:pt idx="16">
                  <c:v>0.29856725274312573</c:v>
                </c:pt>
                <c:pt idx="17">
                  <c:v>0.28797746384592859</c:v>
                </c:pt>
                <c:pt idx="18">
                  <c:v>0.33642923126856916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47-409A-A11B-A9B9E45F19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602704"/>
        <c:axId val="205603032"/>
      </c:barChart>
      <c:catAx>
        <c:axId val="20560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3032"/>
        <c:crosses val="autoZero"/>
        <c:auto val="1"/>
        <c:lblAlgn val="ctr"/>
        <c:lblOffset val="100"/>
        <c:noMultiLvlLbl val="0"/>
      </c:catAx>
      <c:valAx>
        <c:axId val="205603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0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n-IN" b="1"/>
              <a:t>MONTH WISE SETTING  PART</a:t>
            </a:r>
            <a:r>
              <a:rPr lang="kn-IN" b="1" baseline="0"/>
              <a:t> REJECTION IN % 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'`SUMMARY'!$G$23</c:f>
              <c:strCache>
                <c:ptCount val="1"/>
                <c:pt idx="0">
                  <c:v>%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>
                <a:outerShdw sx="1000" sy="1000" algn="ctr" rotWithShape="0">
                  <a:srgbClr val="000000"/>
                </a:outerShdw>
                <a:softEdge rad="0"/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'`SUMMARY'!$D$24:$D$29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'`SUMMARY'!$G$24:$G$29</c:f>
              <c:numCache>
                <c:formatCode>0.00</c:formatCode>
                <c:ptCount val="6"/>
                <c:pt idx="0">
                  <c:v>0.39704806917558599</c:v>
                </c:pt>
                <c:pt idx="1">
                  <c:v>0.40798190223108621</c:v>
                </c:pt>
                <c:pt idx="2">
                  <c:v>0.38972881603202209</c:v>
                </c:pt>
                <c:pt idx="3">
                  <c:v>0.38065871115413258</c:v>
                </c:pt>
                <c:pt idx="4">
                  <c:v>0.48349530627335824</c:v>
                </c:pt>
                <c:pt idx="5">
                  <c:v>0.62328399999999995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0E-4865-AF0F-3CB70C9BF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4761840"/>
        <c:axId val="464761512"/>
      </c:barChart>
      <c:dateAx>
        <c:axId val="46476184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761512"/>
        <c:crosses val="autoZero"/>
        <c:auto val="1"/>
        <c:lblOffset val="100"/>
        <c:baseTimeUnit val="months"/>
      </c:dateAx>
      <c:valAx>
        <c:axId val="464761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761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19050" cap="flat" cmpd="sng" algn="ctr">
      <a:solidFill>
        <a:srgbClr val="0070C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PER</a:t>
            </a:r>
            <a:r>
              <a:rPr lang="en-IN" b="1" baseline="0"/>
              <a:t> DAY REJECTION </a:t>
            </a:r>
            <a:endParaRPr lang="en-IN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CF-4705-BE48-D0EB1FF3515C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8CF-4705-BE48-D0EB1FF3515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'[Posted Scrap Line Report-01-06-18 TO 31-10-18.xlsx]Sheet2'!$C$25:$D$25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'[Posted Scrap Line Report-01-06-18 TO 31-10-18.xlsx]Sheet2'!$C$26:$D$26</c:f>
              <c:numCache>
                <c:formatCode>General</c:formatCode>
                <c:ptCount val="2"/>
                <c:pt idx="0">
                  <c:v>90</c:v>
                </c:pt>
                <c:pt idx="1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CF-4705-BE48-D0EB1FF3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609240"/>
        <c:axId val="410611864"/>
      </c:barChart>
      <c:catAx>
        <c:axId val="41060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611864"/>
        <c:crosses val="autoZero"/>
        <c:auto val="1"/>
        <c:lblAlgn val="ctr"/>
        <c:lblOffset val="100"/>
        <c:noMultiLvlLbl val="0"/>
      </c:catAx>
      <c:valAx>
        <c:axId val="410611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609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97EEE93B-FA7E-4275-AD46-2C5E2B61CED7}" type="datetimeFigureOut">
              <a:rPr lang="en-US" altLang="ja-JP"/>
              <a:pPr>
                <a:defRPr/>
              </a:pPr>
              <a:t>1/31/2019</a:t>
            </a:fld>
            <a:endParaRPr lang="en-US" altLang="ja-JP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5AD0AC65-2E54-411A-9D3F-05C0E6B8A01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17343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29C1236E-ED85-433A-8482-D1C7D0F43DE2}" type="datetimeFigureOut">
              <a:rPr lang="en-US" altLang="ja-JP"/>
              <a:pPr>
                <a:defRPr/>
              </a:pPr>
              <a:t>1/31/2019</a:t>
            </a:fld>
            <a:endParaRPr lang="en-US" altLang="ja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7525242" cy="5645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86A60A65-5954-469D-8053-1D3C69230B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6704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058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7821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100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8484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3375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722C1-17DE-41B2-A808-8607C77A4B87}" type="datetimeFigureOut">
              <a:rPr lang="en-US" altLang="ja-JP"/>
              <a:pPr>
                <a:defRPr/>
              </a:pPr>
              <a:t>1/31/2019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651E8-69B3-4A99-A878-15D7ABD2BA1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38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C2C4-C1D9-4013-9AA8-C8791EA3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E9F3B-F968-4868-B286-B9C0B8089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F307D-CBCA-43BE-9E22-DC5011EF5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FFDFB-473C-4C11-84F6-54FB873E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2CA6C-D56D-4F8B-A27E-99D2EBAA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A7C4E-71D1-41E5-ABA9-1F76E4A4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6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4AEA-9E16-4CAF-91A0-477F0955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933D7-AA25-44F6-86AD-2C64AA0FD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65965-B838-439A-9ED3-74BCA56E7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BB95D-A4A5-49D3-B488-7ACD8919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D7B3B-FD79-4E70-8DA9-1392ADC4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34881-1C1F-40EA-B3D8-5A3E215E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237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0CD5-475E-4AF7-8C21-E17A3917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DBA2A-B1AE-456F-A54B-AE04487AF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B936-388C-4BF9-A713-7605FF9F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C8ADE-E628-4DAA-9E47-9CCF24D8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EEF1-5D36-4182-9DF0-7487FCAD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425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D8DC8-395A-49E9-9D81-62CA74FD6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4B0F5-04DF-45C4-9802-7DA5E8C2F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BC2E-74C0-4C14-BFA3-720657C2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2848A-7235-425F-99E7-5DDF3D0D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32616-44EA-4794-B3A5-7B2B0E7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445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E247-B831-482E-992F-41B76C072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69FDF-F5DE-481F-BE4C-9C509435A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BF6CD-42A2-4206-A6EC-AD7A78F3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1D6EB-1742-4373-BC6F-ABF370C4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5008-FC7B-48B0-830B-90FE32DF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80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8B6A-1831-4D5E-9B7F-1DB6034C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9C63-484C-4E25-97E5-341C7BE7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84ADA-4D1E-4C52-AE6A-7330FDD6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F2516-2F09-45A1-90FD-8D5C8893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07A86-D5E7-4F17-9E3D-C38CF32D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53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5BE0-66AA-4309-AF0D-A8F71DA4F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22D90-C306-48C9-83E5-6DD16A3C6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12ED5-9D5F-4C80-9879-A70C4ACC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80643-7786-4951-AAF9-42FDBE78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E0E32-48EC-41BB-A3F6-4E231A1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263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9516-BFEA-48D0-BB11-320DCABF9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8FABC-D88B-4938-8A7B-56F96A848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0709E-C558-43DE-9B3C-0F515F2BF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A38C1-9695-4687-B4FA-6026AF11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6294A-AE83-4A8A-8163-89F9BFAF9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EBB2E-2F9B-48C4-B99D-2484E97E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88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772C-E773-4852-AB4D-150E031D6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1E26-8D92-41E0-9501-DF64C72F4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8C0DF-1C8D-4CC5-B7E1-7D5582B1F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16967-20B2-460D-A970-1EFBF9F44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65CFE-D7FA-419C-A70D-E3F3185B0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6239D1-2246-4E98-AFBA-7F3122A40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AE7A0-93CA-4D29-8D81-5F1FFF40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EB650-DEC0-4DA0-B6DB-375BF9F1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479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E751-5185-4686-B084-AA385CD01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7BD5D5-C27A-40C2-A8B7-1BD61B82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5DBB4-476D-4DC3-93B8-9DF39726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6F879-AA2F-4D15-81B9-B4C97A75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67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37" y="1639341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786D-28B6-4205-888F-A26CDE23957D}" type="datetimeFigureOut">
              <a:rPr lang="en-US" altLang="ja-JP"/>
              <a:pPr>
                <a:defRPr/>
              </a:pPr>
              <a:t>1/31/2019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1FD66-1A69-4889-AAE4-BB31B40D8A5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99611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84098-571E-45DE-998E-F8C00144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1370A-8FD3-4634-A648-57A539AA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D0D42-E903-42B7-985C-1E6AD2B5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23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456E-82F5-4199-81E5-9EE868D3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C5FEF-0CDE-43BF-9B82-9F91047D7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9ECA9-08CC-4BA5-998A-1435757E8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AEAA3-B180-446B-98D5-7C0EA837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01AC8-4BC4-4CA6-8189-79189642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72D-3DD7-47BB-BE90-BD3FBD53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111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2664-7EA2-405B-8CE8-FE962054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C4F80-51B5-4571-B0F1-FDAA54F50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A3A0F-ED32-44E9-BE38-942A36979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69947-A0C0-475C-924A-BF301845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21C52-BBFC-472A-9105-CAF83E41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25222-42BA-49FB-9F88-5B10FAD1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148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4D6B-3135-4A49-984B-EC518B38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3E3B3-FCD3-471F-9DFD-8CAB59A30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1A4E4-6638-43EB-888E-E2513C28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09CA2-1843-49A2-9AF4-03FE4420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653F-A98A-4585-ABD0-B3736B58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60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75A17-DA12-48CB-B352-27CC632D7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38411-51F3-4EF0-A041-05F4C8CF8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5F43E-77C2-4282-8406-970D24973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D92D-307E-4397-9E38-D35611FC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F877E-39D4-4CC3-9F64-3AB96818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979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D3BA-2509-46ED-B739-A085C2E79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98BE5-88E4-4F91-A993-36F57C73A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DEF3-5F79-46B0-AAEC-7A090289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FF224-2AB6-45CB-97EF-B40B3178A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58129-6714-4AE2-A2CC-4893F50F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087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762C1-F68C-4391-BA1E-FD9231F5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E156-50A1-48CA-B9EE-6CBA310A7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66604-5D18-49F9-B9D0-2DEC7374B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F603-5E9C-4719-BAFA-5865D28F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29B4C-7C99-4466-8241-46BEA196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31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1187-77DE-45A8-BD53-931328ADF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A19A3-9736-452E-BC42-F6ED2614E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03BC4-5677-4606-AD98-9E2C2452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CC101-67FA-4EA2-8CF0-C300C7D79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554F-8385-4171-9B21-51FF8749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4312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5C4C-F09F-4054-94C2-C11ECFB1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12E48-17F3-44A2-BCF3-CC8F77685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223B7-271E-427C-BB06-987E67BBC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DAD8D-281E-41B1-B464-A0EAFC6B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93AE8-3266-4EC1-B90C-57EEC66C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7918C-728D-46C4-A637-73ED0304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1572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0BAB-2228-4132-B3B0-3FAEA255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2D7FD-A2D7-43F6-9452-71675E65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7743D-7D3F-430A-9C94-A30785EAF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0C383-D122-473B-A637-4BED13510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30BE6-658F-4218-B2EA-0F99D8699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536D4-9BE9-447D-B385-E3CCB398D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B8027-9864-44B4-87A4-345F9075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C2F856-5BFC-4BF7-8B76-86454D34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63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1CDD-B4C0-45E3-8A38-E785674A7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FB9F3-9563-40ED-9155-2227E7620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A5972-AA3E-4E04-B6C6-3815EFD8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ED8D4-89A1-4B38-A0DE-E68F1A24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9A53-BCE1-4407-8747-B0FEA1C4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544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3892-4560-47A1-990E-B34B7994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A61E0-69C1-48EF-B95C-46578B98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196DD-4579-4B6A-89C7-8223D527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4C82B-6EF4-4788-A402-79727B02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81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99087-E751-417B-825F-6F743C0B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90452-ECB9-401F-B9AA-6F3057DA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E249-E83F-4370-B467-03CB3285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928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3752-2DC1-4401-A001-09B3E130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5470C-660D-4453-8823-695587F6B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9A408-A98E-4FB9-BDC3-589A45096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3357F-B770-4F0D-ADC8-026F1255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60C2E-7E9D-464F-A98B-F33AFEA1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ECA15-F917-4DD7-8683-727A4EF8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654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EB7E-0091-4D22-8A49-C972B5CC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FAEB3A-8332-43DE-AF94-617BB08C3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1B864-2ECE-4E79-9320-7CC830E74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325B8-AE05-4A04-A94F-6A23D343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3533-0791-4F98-A7C8-12233B2B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B5C05-6D9C-4C64-A928-98D2EBD1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9540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DEC6-9496-45E8-B051-DCFA9870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346FB-E014-4300-86EA-EC7FBA7E6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CD75-553E-483E-88F9-C75B2960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8F22-CAC5-48FF-AFEF-F32063823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21179-46C3-4C5A-8FF4-D83553A0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2977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530FE-605D-4D36-A087-86359E612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8BD6C-4F7E-4693-B974-48753AC14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893E-0E75-4E29-85AA-1FA1D6F4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0475A-DB5D-4F5D-9D91-9E8E9546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99D3-1AD6-4C3A-8BF3-CBCF19F5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2150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8"/>
          <p:cNvGrpSpPr>
            <a:grpSpLocks/>
          </p:cNvGrpSpPr>
          <p:nvPr userDrawn="1"/>
        </p:nvGrpSpPr>
        <p:grpSpPr bwMode="auto">
          <a:xfrm>
            <a:off x="0" y="44450"/>
            <a:ext cx="9109075" cy="1058863"/>
            <a:chOff x="0" y="44624"/>
            <a:chExt cx="9108504" cy="1059302"/>
          </a:xfrm>
        </p:grpSpPr>
        <p:graphicFrame>
          <p:nvGraphicFramePr>
            <p:cNvPr id="8" name="Object 3"/>
            <p:cNvGraphicFramePr>
              <a:graphicFrameLocks noChangeAspect="1"/>
            </p:cNvGraphicFramePr>
            <p:nvPr/>
          </p:nvGraphicFramePr>
          <p:xfrm>
            <a:off x="7884368" y="44624"/>
            <a:ext cx="1224136" cy="1059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141" name="Photo Editor Photo" r:id="rId3" imgW="6238095" imgH="5582429" progId="">
                    <p:embed/>
                  </p:oleObj>
                </mc:Choice>
                <mc:Fallback>
                  <p:oleObj name="Photo Editor Photo" r:id="rId3" imgW="6238095" imgH="5582429" progId="">
                    <p:embed/>
                    <p:pic>
                      <p:nvPicPr>
                        <p:cNvPr id="8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4368" y="44624"/>
                          <a:ext cx="1224136" cy="10593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正方形/長方形 8"/>
            <p:cNvSpPr/>
            <p:nvPr/>
          </p:nvSpPr>
          <p:spPr>
            <a:xfrm>
              <a:off x="0" y="746590"/>
              <a:ext cx="7884619" cy="635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0" y="764060"/>
              <a:ext cx="7884619" cy="1619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000" dirty="0">
                  <a:solidFill>
                    <a:schemeClr val="tx1"/>
                  </a:solidFill>
                </a:rPr>
                <a:t>MAP-ID</a:t>
              </a:r>
              <a:endParaRPr lang="ja-JP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0" y="916523"/>
              <a:ext cx="7884619" cy="6352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49510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301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094F-9F0A-497C-AF2F-BD0A8564F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12BD8-51F6-4E9F-AA58-498E4D436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5D1D9-FCBD-48AB-A3D7-9D881DF9B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DE188-0E09-47B4-BCA9-BE437840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18620-CF53-48B9-9DFE-25DCBFCB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6789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CBCEA-1CCE-47A9-B95D-7C93A3E5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E74D2-A2DA-49DB-BB34-3DDA8094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4F1F9-B5AF-4FF7-A0B6-2E6B8B5D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4F6A-0B38-4E64-AE9F-829B2986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F92B8-FFC1-4176-967C-53BF0C1B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04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EBAE-72AE-4F5A-B2AE-302F772D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112BC-31AF-4420-89F1-FE15B517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B0EA3-B3FC-442C-B1C8-1AB166E8B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CC0A5-81A4-412F-81D4-5398A0D4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3034A-BEA9-429E-9D95-88BD2AC0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8681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3F99-76C9-4313-8236-87D4F73F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E6A1D-1DA0-4106-BF61-483D4C65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8B3B5-42B7-4DC4-8636-004E01E2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9C21-BCF6-4A8A-B589-D1AC4CBB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A7DA1-7788-4EB4-A456-B66E3356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4924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AC6C-0008-4637-9C37-27F61908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7E96F-F1D6-494F-B1B8-EA16237F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4210B-3C49-453F-872B-8C6750A87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CBCDE-015F-4C4E-9035-48C9D4BE9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328E2-3609-426E-9A39-4EB971F34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221E0-B6F2-4226-A5F4-3997829EB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452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08D5B-7633-4E2E-9686-3B9333AA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AEA3A-28CD-48DB-9FB1-693730FD2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3EDFA-57C9-4730-9BD7-79A6DB7F8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D8E-5470-47C0-92AB-2FAADE0B6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3127B-A093-4D34-AD6A-C85CFD928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8041A-B300-4EC8-BCE6-1F25C585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79FB1-6D1C-4A5D-B3B5-BD8C8D37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58E41-43CE-453D-B81B-50C1E411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243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ECCA-D4DA-4981-8FC7-45A8349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2B35E-A498-4D59-91FC-412FE467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18E89-0F23-4782-826A-08056911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DB2E7-0BA6-4BBC-B37E-572CA8CD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33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30D27-676D-4F06-B812-227FF8ED3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6237B-71B2-46FA-B2B6-B5A83FC9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F6B3F-7715-477F-8860-433AFE47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7272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3AD4-3E9E-4E9C-B1F9-1CA54990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F84D-D5A0-44C9-AF3D-6F54600DE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44F07-AF7B-44DC-AD72-7AB371A09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2128B-1611-4EB9-A926-4E545D97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BCA13-B430-40DE-B060-0E38E180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B6799-589F-49FB-ACDB-B58FEC02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3045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F25A-E62D-465D-B2C2-76AD80D8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99F85D-60C0-4A97-8BA2-AA3D34D48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0192F-120D-44B9-99E9-F438DC0C9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BF91E-99AD-43ED-9B8A-2B479C82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C9002-2A90-45D0-A6DD-FA194D4D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8BB8F-8660-4D48-8AC6-1B8C50AE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129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27D7-537D-4080-81F2-934523BA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AB706-779E-4825-BFE7-ACD9BD23C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859AB-D85D-49F6-8213-4C5EA90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4471C-53B9-44D4-82A0-B77B37DF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87F6A-F7E1-4813-924B-6B82EF3D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168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FC0193-E203-44E3-BB24-47EDD03F3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D54729-F78A-4CDE-9CAF-2D20FDD3B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C8C36-5C5F-4790-AC95-141DDE4D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FF246-C728-42FB-8222-A54C4919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4D72D-2652-4F53-9FF9-FC55CC84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3001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3215-2C87-4435-B6A4-3584AB26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6AD22-7272-4E80-AF80-CF5CC1FF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B081B-9AAD-4C08-85DB-6A8013AF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FA5CE-0E43-4E44-A321-DAA6E17A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80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4C428-C9C0-4B58-97A8-18AE6751A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94E51-3778-435C-932A-89B82921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5DEB-C48B-434A-AF1A-C7A4F034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0B24C-2223-48F6-A018-46D8584E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5EF40-F97C-45BE-B5D0-53F9175B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772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E9B3-05DD-478E-A503-C283899F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22F6-4047-4C77-8696-A7FF800BC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B93CE-2BCD-486F-A0E1-6A34D02A5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5EC40-29A5-42AF-B700-FD0E1542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9A74A-7A57-4286-8FF1-6C15559F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98EE8-2FCC-4BAF-9C60-08FB9BE6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20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48D6-3C8B-4336-9EE6-B21ABDFDF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48EE-4C82-4070-9F47-5D2A984A8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681D5-EC6B-4515-8259-38A605E0C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42222-D5CA-4700-B364-3594B775F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BF28E-5694-478A-ABFF-60AC13DDC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D217B-0463-4D41-9B7A-D9920C3A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03FA1-3353-4608-AFB0-65BF23CE5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5231C-778F-450E-ABC7-D53DAC4B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27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6706-E8BC-4FB6-810B-4780A2AC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0E9301-BF19-468A-AE02-723EC0ED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687DED-9ACB-4A76-9301-5D31EB7F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39781-1245-41C5-BBD8-2D730367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19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41A423-387F-41EC-891D-D2DFF898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E4E4-CDD1-4AD5-A456-793B21CA7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C1AB4-D191-41B1-8315-587861D3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47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C80B990A-157E-4CD0-8F57-891D8D65F29D}" type="datetimeFigureOut">
              <a:rPr lang="en-US" altLang="ja-JP"/>
              <a:pPr>
                <a:defRPr/>
              </a:pPr>
              <a:t>1/31/2019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28026070-35B0-42E9-85F9-D03A542C4050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fld id="{011964A1-F7BF-484F-923F-F145B77771B1}" type="slidenum">
              <a:rPr lang="en-US" altLang="ja-JP" sz="1400" i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defRPr/>
              </a:pPr>
              <a:t>‹#›</a:t>
            </a:fld>
            <a:r>
              <a:rPr lang="en-US" altLang="ja-JP" sz="1400" i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/</a:t>
            </a:r>
            <a:r>
              <a:rPr lang="kn-IN" altLang="ja-JP" sz="1400" i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8</a:t>
            </a:r>
          </a:p>
        </p:txBody>
      </p:sp>
      <p:graphicFrame>
        <p:nvGraphicFramePr>
          <p:cNvPr id="1032" name="Object 3"/>
          <p:cNvGraphicFramePr>
            <a:graphicFrameLocks noChangeAspect="1"/>
          </p:cNvGraphicFramePr>
          <p:nvPr userDrawn="1"/>
        </p:nvGraphicFramePr>
        <p:xfrm>
          <a:off x="8191500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11" name="Photo Editor Photo" r:id="rId5" imgW="6238095" imgH="5582429" progId="">
                  <p:embed/>
                </p:oleObj>
              </mc:Choice>
              <mc:Fallback>
                <p:oleObj name="Photo Editor Photo" r:id="rId5" imgW="6238095" imgH="5582429" progId="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コネクタ 8"/>
          <p:cNvCxnSpPr/>
          <p:nvPr userDrawn="1"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3175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6"/>
          <p:cNvSpPr txBox="1">
            <a:spLocks noChangeArrowheads="1"/>
          </p:cNvSpPr>
          <p:nvPr userDrawn="1"/>
        </p:nvSpPr>
        <p:spPr bwMode="auto">
          <a:xfrm>
            <a:off x="6843713" y="509588"/>
            <a:ext cx="1374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defRPr/>
            </a:pPr>
            <a:r>
              <a:rPr lang="en-US" altLang="ja-JP" sz="1200" dirty="0">
                <a:solidFill>
                  <a:srgbClr val="59595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MAP-ID</a:t>
            </a:r>
            <a:endParaRPr lang="ja-JP" altLang="en-US" sz="1200">
              <a:solidFill>
                <a:srgbClr val="59595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58401-6AC6-411F-BA84-7D8AE86F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D3567-EA61-4733-B6A8-975494D4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7DFB7-80B8-4524-98ED-C03EC6407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D8AB6-4736-41B0-A936-CAF64A1D74CD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3B1C-E74E-4057-A753-C3C4FD966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0AFC7-307C-4E48-B9A7-38D7A53F4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9E8D9-B7DC-4D09-96F6-BB656C211A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40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5C87D-F06B-4A23-A5C8-72360E5C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31F12-FBEB-456C-9285-C5FB0223D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4722B-0876-4054-9B78-9B715789C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C22B6-B941-45D0-8954-3A5DE202ECFE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9F35-09AD-449A-B341-A5EE0158E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406C7-BCB0-42C7-8B83-FA8AEE188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E906E-10AE-4257-8277-AFE57365A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5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989BE1-9F71-444E-B6E7-BD501378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7EFFF-A78C-4AFC-8710-8EEECFC3D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2472B-E605-4CAB-BCD2-708927617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EA58E-5ED9-4138-A755-E0518C462265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23D8C-AB39-4A84-83CC-64169D08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9B12-FAB8-4AF0-8BB0-BB1466146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0387D-CF50-48CD-9C45-CE0611B16A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97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1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B355C-43B8-4A9D-AB22-B7E6B211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BBE95-4BDE-449C-B8DB-AE5106D5E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7CEDD-0597-4A6A-926B-06C167CBD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A7337-E991-4E20-82DA-368C51FDD220}" type="datetimeFigureOut">
              <a:rPr lang="en-IN" smtClean="0"/>
              <a:t>31-01-2019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E1EE-4C2A-4AB7-A562-F47C9E169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6224-FF2E-4EFF-8748-4D4D9020D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9A3B-8C1C-4FD1-8C86-682A1CA964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55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jpeg"/><Relationship Id="rId4" Type="http://schemas.openxmlformats.org/officeDocument/2006/relationships/image" Target="../media/image13.jpe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Worksheet.xls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1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5" y="1506538"/>
            <a:ext cx="9127558" cy="4946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3E64CD-C00B-49A6-9E9E-DDDFE2E3AC8F}"/>
              </a:ext>
            </a:extLst>
          </p:cNvPr>
          <p:cNvSpPr/>
          <p:nvPr/>
        </p:nvSpPr>
        <p:spPr>
          <a:xfrm>
            <a:off x="0" y="990600"/>
            <a:ext cx="9135412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n w="1016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MUSASHI AUTO PARTS INDIA PVT LIMITED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ln w="10160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BANGALORE PLANT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4D685-526F-441A-B695-E7D8453A2754}"/>
              </a:ext>
            </a:extLst>
          </p:cNvPr>
          <p:cNvSpPr/>
          <p:nvPr/>
        </p:nvSpPr>
        <p:spPr>
          <a:xfrm>
            <a:off x="107995" y="2202308"/>
            <a:ext cx="8730275" cy="92333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FF0000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anose="04020705040A02060702" pitchFamily="82" charset="0"/>
                <a:cs typeface="Arial" charset="0"/>
              </a:rPr>
              <a:t>FLAME FIGHTING FORGERS</a:t>
            </a:r>
          </a:p>
        </p:txBody>
      </p:sp>
      <p:pic>
        <p:nvPicPr>
          <p:cNvPr id="20487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0516" y="4277618"/>
            <a:ext cx="1216025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7363" y="5026025"/>
            <a:ext cx="188595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55" y="5134074"/>
            <a:ext cx="1860550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3699D015-D6AD-4B8F-9C53-C6F1A73E8E09}"/>
              </a:ext>
            </a:extLst>
          </p:cNvPr>
          <p:cNvSpPr/>
          <p:nvPr/>
        </p:nvSpPr>
        <p:spPr>
          <a:xfrm>
            <a:off x="8505" y="59532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CIRCLE NAME: FLAME FIGHTERS</a:t>
            </a:r>
          </a:p>
        </p:txBody>
      </p:sp>
    </p:spTree>
    <p:extLst>
      <p:ext uri="{BB962C8B-B14F-4D97-AF65-F5344CB8AC3E}">
        <p14:creationId xmlns:p14="http://schemas.microsoft.com/office/powerpoint/2010/main" val="252252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4">
            <a:extLst>
              <a:ext uri="{FF2B5EF4-FFF2-40B4-BE49-F238E27FC236}">
                <a16:creationId xmlns:a16="http://schemas.microsoft.com/office/drawing/2014/main" id="{B8B7D7CC-63A4-4DCE-B9CC-9A52CC385F3B}"/>
              </a:ext>
            </a:extLst>
          </p:cNvPr>
          <p:cNvSpPr txBox="1">
            <a:spLocks/>
          </p:cNvSpPr>
          <p:nvPr/>
        </p:nvSpPr>
        <p:spPr bwMode="auto">
          <a:xfrm>
            <a:off x="130424" y="6101416"/>
            <a:ext cx="8756376" cy="6529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400" b="1" dirty="0">
                <a:solidFill>
                  <a:schemeClr val="bg1"/>
                </a:solidFill>
              </a:rPr>
              <a:t>BY THIS ANALYSIS </a:t>
            </a:r>
            <a:r>
              <a:rPr kumimoji="0" lang="kn-IN" sz="1400" b="1" dirty="0">
                <a:solidFill>
                  <a:schemeClr val="bg1"/>
                </a:solidFill>
              </a:rPr>
              <a:t>FOUND MAJOR CAUSES  IS UPSETTER MASTER SAMPLE NOT AVAILABLE</a:t>
            </a:r>
            <a:r>
              <a:rPr kumimoji="0" lang="en-IN" sz="1400" b="1" dirty="0">
                <a:solidFill>
                  <a:schemeClr val="bg1"/>
                </a:solidFill>
              </a:rPr>
              <a:t> SO 3 OR  4 UPSETTER PARTS GETTING REJECTED EVERY DIE SET UP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D1EE4959-00BC-4F92-8E6E-B1940501260B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CAUSE ANALYSIS</a:t>
            </a:r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D88302-C5BB-4372-A178-E2F6BAD57A1D}"/>
              </a:ext>
            </a:extLst>
          </p:cNvPr>
          <p:cNvGrpSpPr/>
          <p:nvPr/>
        </p:nvGrpSpPr>
        <p:grpSpPr>
          <a:xfrm>
            <a:off x="179512" y="1720901"/>
            <a:ext cx="8756376" cy="4084363"/>
            <a:chOff x="8836" y="2906552"/>
            <a:chExt cx="9036496" cy="339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B75439-DA03-45D4-B1C6-77F4B5483D05}"/>
                </a:ext>
              </a:extLst>
            </p:cNvPr>
            <p:cNvGrpSpPr/>
            <p:nvPr/>
          </p:nvGrpSpPr>
          <p:grpSpPr>
            <a:xfrm>
              <a:off x="8836" y="2906552"/>
              <a:ext cx="9036496" cy="3396601"/>
              <a:chOff x="0" y="2946582"/>
              <a:chExt cx="9036496" cy="339660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1E0EC1E-86FF-40CB-A2A7-B42EC8D2C54A}"/>
                  </a:ext>
                </a:extLst>
              </p:cNvPr>
              <p:cNvGrpSpPr/>
              <p:nvPr/>
            </p:nvGrpSpPr>
            <p:grpSpPr>
              <a:xfrm>
                <a:off x="107504" y="3284984"/>
                <a:ext cx="8734673" cy="2926451"/>
                <a:chOff x="49795" y="3120094"/>
                <a:chExt cx="8734673" cy="292645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B7C7D58-0DC1-4006-B302-F05F0B566A91}"/>
                    </a:ext>
                  </a:extLst>
                </p:cNvPr>
                <p:cNvGrpSpPr/>
                <p:nvPr/>
              </p:nvGrpSpPr>
              <p:grpSpPr>
                <a:xfrm>
                  <a:off x="49795" y="4668422"/>
                  <a:ext cx="1611089" cy="728461"/>
                  <a:chOff x="49795" y="4668422"/>
                  <a:chExt cx="1611089" cy="728461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17571FB-C938-4B0D-B0BF-4236C36D0F93}"/>
                      </a:ext>
                    </a:extLst>
                  </p:cNvPr>
                  <p:cNvSpPr/>
                  <p:nvPr/>
                </p:nvSpPr>
                <p:spPr>
                  <a:xfrm>
                    <a:off x="49795" y="4668422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900" b="1" dirty="0">
                        <a:solidFill>
                          <a:schemeClr val="tx1"/>
                        </a:solidFill>
                      </a:rPr>
                      <a:t>LOAD</a:t>
                    </a:r>
                    <a:endParaRPr lang="en-IN" sz="9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E556A44A-6CE0-439D-8BFB-687A78ADFA34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985899" y="4794856"/>
                    <a:ext cx="674985" cy="229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287A25A-0035-460C-8B92-086644C42595}"/>
                      </a:ext>
                    </a:extLst>
                  </p:cNvPr>
                  <p:cNvSpPr/>
                  <p:nvPr/>
                </p:nvSpPr>
                <p:spPr>
                  <a:xfrm>
                    <a:off x="233018" y="5139423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800" b="1" dirty="0">
                        <a:solidFill>
                          <a:schemeClr val="tx1"/>
                        </a:solidFill>
                      </a:rPr>
                      <a:t>IMPACT LOAD</a:t>
                    </a:r>
                    <a:endParaRPr lang="en-IN" sz="8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2840D6AC-CA44-41DD-BD29-32C61C460211}"/>
                      </a:ext>
                    </a:extLst>
                  </p:cNvPr>
                  <p:cNvCxnSpPr>
                    <a:cxnSpLocks/>
                    <a:stCxn id="76" idx="0"/>
                  </p:cNvCxnSpPr>
                  <p:nvPr/>
                </p:nvCxnSpPr>
                <p:spPr>
                  <a:xfrm flipV="1">
                    <a:off x="701070" y="4823960"/>
                    <a:ext cx="631109" cy="31546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927A8CA-3778-47E2-8DA8-88BE6862F211}"/>
                    </a:ext>
                  </a:extLst>
                </p:cNvPr>
                <p:cNvGrpSpPr/>
                <p:nvPr/>
              </p:nvGrpSpPr>
              <p:grpSpPr>
                <a:xfrm>
                  <a:off x="393494" y="3120094"/>
                  <a:ext cx="8390974" cy="2926451"/>
                  <a:chOff x="393494" y="3120094"/>
                  <a:chExt cx="8390974" cy="2926451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45FF3D-EA3E-414A-8F94-8F1ECDF25BAC}"/>
                      </a:ext>
                    </a:extLst>
                  </p:cNvPr>
                  <p:cNvSpPr/>
                  <p:nvPr/>
                </p:nvSpPr>
                <p:spPr>
                  <a:xfrm>
                    <a:off x="7560332" y="4077072"/>
                    <a:ext cx="1224136" cy="72008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1100" b="1" dirty="0">
                        <a:solidFill>
                          <a:schemeClr val="tx1"/>
                        </a:solidFill>
                      </a:rPr>
                      <a:t>MORE UPSETTER REJECTION</a:t>
                    </a:r>
                    <a:endParaRPr lang="en-IN" sz="11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33020EC5-A778-4AF9-BBCA-559BFEC9E0E8}"/>
                      </a:ext>
                    </a:extLst>
                  </p:cNvPr>
                  <p:cNvCxnSpPr>
                    <a:cxnSpLocks/>
                    <a:endCxn id="21" idx="1"/>
                  </p:cNvCxnSpPr>
                  <p:nvPr/>
                </p:nvCxnSpPr>
                <p:spPr>
                  <a:xfrm>
                    <a:off x="539552" y="4437112"/>
                    <a:ext cx="702078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F2ACFC7-4470-400B-AD1D-D111875414AF}"/>
                      </a:ext>
                    </a:extLst>
                  </p:cNvPr>
                  <p:cNvGrpSpPr/>
                  <p:nvPr/>
                </p:nvGrpSpPr>
                <p:grpSpPr>
                  <a:xfrm>
                    <a:off x="4568352" y="3130996"/>
                    <a:ext cx="1767844" cy="1306116"/>
                    <a:chOff x="4467517" y="3131750"/>
                    <a:chExt cx="1767844" cy="1306116"/>
                  </a:xfrm>
                </p:grpSpPr>
                <p:cxnSp>
                  <p:nvCxnSpPr>
                    <p:cNvPr id="72" name="Straight Arrow Connector 71">
                      <a:extLst>
                        <a:ext uri="{FF2B5EF4-FFF2-40B4-BE49-F238E27FC236}">
                          <a16:creationId xmlns:a16="http://schemas.microsoft.com/office/drawing/2014/main" id="{119EB0D6-9AA7-44F9-B687-96E9AF624C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19237" y="3398840"/>
                      <a:ext cx="1116124" cy="103902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F323D24A-5C67-4163-9E45-8A2802FD3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517" y="3131750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MAN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BB1DDF77-A2DC-4609-8B86-87B35783425F}"/>
                      </a:ext>
                    </a:extLst>
                  </p:cNvPr>
                  <p:cNvGrpSpPr/>
                  <p:nvPr/>
                </p:nvGrpSpPr>
                <p:grpSpPr>
                  <a:xfrm>
                    <a:off x="1439772" y="3120094"/>
                    <a:ext cx="1779279" cy="1310186"/>
                    <a:chOff x="1447836" y="3120249"/>
                    <a:chExt cx="1779279" cy="1310186"/>
                  </a:xfrm>
                </p:grpSpPr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7886D515-E766-4C6E-BB6A-15E1435EF4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10991" y="3391409"/>
                      <a:ext cx="1116124" cy="103902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223A1860-B6E5-43C1-B573-C3FC31A3B3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36" y="3120249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7A1B6278-F014-4722-9E6E-4BCFFBFF4F19}"/>
                      </a:ext>
                    </a:extLst>
                  </p:cNvPr>
                  <p:cNvGrpSpPr/>
                  <p:nvPr/>
                </p:nvGrpSpPr>
                <p:grpSpPr>
                  <a:xfrm>
                    <a:off x="5065165" y="4465662"/>
                    <a:ext cx="1548238" cy="1572678"/>
                    <a:chOff x="5065165" y="4465662"/>
                    <a:chExt cx="1548238" cy="1572678"/>
                  </a:xfrm>
                </p:grpSpPr>
                <p:cxnSp>
                  <p:nvCxnSpPr>
                    <p:cNvPr id="68" name="Straight Arrow Connector 67">
                      <a:extLst>
                        <a:ext uri="{FF2B5EF4-FFF2-40B4-BE49-F238E27FC236}">
                          <a16:creationId xmlns:a16="http://schemas.microsoft.com/office/drawing/2014/main" id="{A24E9267-F5F0-43DA-A32D-094CCA987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677299" y="4465662"/>
                      <a:ext cx="936104" cy="131521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27CAEB3B-3951-412B-B729-ED9667AB7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5165" y="5780879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MATERIAL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2BE5C96-08D8-46D4-863C-D26F2E8B1658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23" y="4465662"/>
                    <a:ext cx="1540995" cy="1580883"/>
                    <a:chOff x="1014781" y="4475165"/>
                    <a:chExt cx="1540995" cy="1580883"/>
                  </a:xfrm>
                </p:grpSpPr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C0A0847A-EE86-4BCD-87F7-C623B014B1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619672" y="4475165"/>
                      <a:ext cx="936104" cy="131521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DF561811-B5C5-4FED-8417-EBC9BCE15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781" y="5798587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ENVIRONMENT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C0806C47-621F-4810-B83F-E0FA27928CFB}"/>
                      </a:ext>
                    </a:extLst>
                  </p:cNvPr>
                  <p:cNvGrpSpPr/>
                  <p:nvPr/>
                </p:nvGrpSpPr>
                <p:grpSpPr>
                  <a:xfrm>
                    <a:off x="393494" y="4446837"/>
                    <a:ext cx="1540995" cy="1580883"/>
                    <a:chOff x="1014781" y="4475165"/>
                    <a:chExt cx="1540995" cy="1580883"/>
                  </a:xfrm>
                </p:grpSpPr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BDC8273F-EA9A-4C1D-BF14-27336A7457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619672" y="4475165"/>
                      <a:ext cx="936104" cy="131521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9E3F217A-E597-4ED8-92FF-573D25F35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781" y="5798587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MACHINE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429C7204-3D1F-4B74-A18E-ED9B6433AC95}"/>
                      </a:ext>
                    </a:extLst>
                  </p:cNvPr>
                  <p:cNvGrpSpPr/>
                  <p:nvPr/>
                </p:nvGrpSpPr>
                <p:grpSpPr>
                  <a:xfrm>
                    <a:off x="3478787" y="4737149"/>
                    <a:ext cx="1825856" cy="781096"/>
                    <a:chOff x="3478787" y="4737149"/>
                    <a:chExt cx="1825856" cy="781096"/>
                  </a:xfrm>
                </p:grpSpPr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24C1BBA2-F2F2-4CD4-8257-E9D8091CB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DUST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086BAF9C-F643-4EB1-A92B-51EFB426A4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3CBC8BF8-C9AE-43FA-9D1A-27CD36C6B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3714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BILLET SCALES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9B8532CC-13C1-46B4-B54C-9DB0E3D1F961}"/>
                        </a:ext>
                      </a:extLst>
                    </p:cNvPr>
                    <p:cNvCxnSpPr>
                      <a:cxnSpLocks/>
                      <a:stCxn id="62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F40FC8E-C639-4D03-B5D7-D8DE3BCA95F5}"/>
                      </a:ext>
                    </a:extLst>
                  </p:cNvPr>
                  <p:cNvGrpSpPr/>
                  <p:nvPr/>
                </p:nvGrpSpPr>
                <p:grpSpPr>
                  <a:xfrm>
                    <a:off x="1393195" y="4576694"/>
                    <a:ext cx="1825856" cy="781096"/>
                    <a:chOff x="3478787" y="4737149"/>
                    <a:chExt cx="1825856" cy="781096"/>
                  </a:xfrm>
                </p:grpSpPr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4C0E2900-A87B-46DF-8DFD-80C70A4C8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WRONG LOAD INDICATION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4646134-A27D-4FDB-B2D1-2C64B37750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18A45C32-24CA-4C05-9377-0BF4578CA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3714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IMPROPER LUBRICATION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DC2C250D-BEF8-40E3-B184-88192DB48BE9}"/>
                        </a:ext>
                      </a:extLst>
                    </p:cNvPr>
                    <p:cNvCxnSpPr>
                      <a:cxnSpLocks/>
                      <a:stCxn id="58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85210907-4D39-4A79-8C5C-17FB13133B23}"/>
                      </a:ext>
                    </a:extLst>
                  </p:cNvPr>
                  <p:cNvGrpSpPr/>
                  <p:nvPr/>
                </p:nvGrpSpPr>
                <p:grpSpPr>
                  <a:xfrm>
                    <a:off x="5955278" y="4766238"/>
                    <a:ext cx="1825856" cy="781096"/>
                    <a:chOff x="3478787" y="4737149"/>
                    <a:chExt cx="1825856" cy="781096"/>
                  </a:xfrm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DC7F4F02-2EB2-4D4E-88DA-62C2325D4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BILLET WEIGHT OVER SIZE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D81C81F2-7FD2-4F6D-AC71-75F0E8A9BA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EF841340-F92F-40D9-9688-B277A466D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3714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DIES WORNOUT 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90F1C892-AEC5-4DC3-97B2-2FCF04978CD4}"/>
                        </a:ext>
                      </a:extLst>
                    </p:cNvPr>
                    <p:cNvCxnSpPr>
                      <a:cxnSpLocks/>
                      <a:stCxn id="54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CF21D94-C47D-4E55-97EB-8D8E3855A48A}"/>
                      </a:ext>
                    </a:extLst>
                  </p:cNvPr>
                  <p:cNvGrpSpPr/>
                  <p:nvPr/>
                </p:nvGrpSpPr>
                <p:grpSpPr>
                  <a:xfrm>
                    <a:off x="5734476" y="3243546"/>
                    <a:ext cx="1983724" cy="781097"/>
                    <a:chOff x="3478787" y="4737148"/>
                    <a:chExt cx="1983724" cy="78109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81608B13-9772-48C1-B6FD-CB6F6EF95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172485"/>
                      <a:ext cx="1093972" cy="3457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TOP UPSETTER DIE ADJUSTMENT NOT DONE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E2EB8445-E0E8-49B5-BC31-7826159ADC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661FE433-9345-483F-B146-57A7B8BF6A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3" y="4737148"/>
                      <a:ext cx="957345" cy="292327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BILLET NOT KEPT CENTER OF THE DIE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D5752FA6-4C23-4624-8F60-165D3EC0A280}"/>
                        </a:ext>
                      </a:extLst>
                    </p:cNvPr>
                    <p:cNvCxnSpPr>
                      <a:cxnSpLocks/>
                      <a:stCxn id="50" idx="2"/>
                    </p:cNvCxnSpPr>
                    <p:nvPr/>
                  </p:nvCxnSpPr>
                  <p:spPr>
                    <a:xfrm flipH="1">
                      <a:off x="3923665" y="5029475"/>
                      <a:ext cx="655112" cy="342871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7FBA3B2C-15FF-4936-AD77-2C3A77363FE0}"/>
                      </a:ext>
                    </a:extLst>
                  </p:cNvPr>
                  <p:cNvGrpSpPr/>
                  <p:nvPr/>
                </p:nvGrpSpPr>
                <p:grpSpPr>
                  <a:xfrm>
                    <a:off x="2649554" y="3170083"/>
                    <a:ext cx="1825856" cy="833905"/>
                    <a:chOff x="3478787" y="4684340"/>
                    <a:chExt cx="1825856" cy="833905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D1D11400-5E92-4D81-A47A-6203DED7A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900" b="1" dirty="0">
                          <a:solidFill>
                            <a:schemeClr val="tx1"/>
                          </a:solidFill>
                        </a:rPr>
                        <a:t>DIE FITTING</a:t>
                      </a:r>
                    </a:p>
                  </p:txBody>
                </p: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940756AA-726F-4806-BD96-DBB4E53CCA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4767726C-D819-44F2-B379-54216C2C5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684340"/>
                      <a:ext cx="936104" cy="310269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EVERY DIE DIFFERENT HEIGHT 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96A00D1F-10CA-40E3-ADC1-595D6D9E4BC1}"/>
                        </a:ext>
                      </a:extLst>
                    </p:cNvPr>
                    <p:cNvCxnSpPr>
                      <a:cxnSpLocks/>
                      <a:stCxn id="46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FA81399-8483-4702-A6E1-FC22C44CB1BA}"/>
                      </a:ext>
                    </a:extLst>
                  </p:cNvPr>
                  <p:cNvSpPr/>
                  <p:nvPr/>
                </p:nvSpPr>
                <p:spPr>
                  <a:xfrm>
                    <a:off x="4741195" y="4042206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800" b="1" dirty="0">
                        <a:solidFill>
                          <a:schemeClr val="tx1"/>
                        </a:solidFill>
                      </a:rPr>
                      <a:t>DIES NOT FULLY TIGHTED</a:t>
                    </a:r>
                    <a:endParaRPr lang="en-IN" sz="8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C3E26CB-D1AF-4906-A795-049583252715}"/>
                      </a:ext>
                    </a:extLst>
                  </p:cNvPr>
                  <p:cNvCxnSpPr>
                    <a:cxnSpLocks/>
                    <a:stCxn id="33" idx="3"/>
                  </p:cNvCxnSpPr>
                  <p:nvPr/>
                </p:nvCxnSpPr>
                <p:spPr>
                  <a:xfrm>
                    <a:off x="5677299" y="4170936"/>
                    <a:ext cx="341469" cy="0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06C28E3-5197-4787-9984-7964E78EF8B5}"/>
                      </a:ext>
                    </a:extLst>
                  </p:cNvPr>
                  <p:cNvGrpSpPr/>
                  <p:nvPr/>
                </p:nvGrpSpPr>
                <p:grpSpPr>
                  <a:xfrm>
                    <a:off x="1162500" y="3625740"/>
                    <a:ext cx="1158330" cy="618836"/>
                    <a:chOff x="382965" y="4691623"/>
                    <a:chExt cx="1158330" cy="618836"/>
                  </a:xfrm>
                </p:grpSpPr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5C0D6A00-C17E-4908-A0EC-B77483F72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965" y="505299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DIE WAVENESS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4A228B3F-AA8B-437B-BE75-6F280FECC237}"/>
                        </a:ext>
                      </a:extLst>
                    </p:cNvPr>
                    <p:cNvCxnSpPr>
                      <a:cxnSpLocks/>
                      <a:stCxn id="42" idx="0"/>
                    </p:cNvCxnSpPr>
                    <p:nvPr/>
                  </p:nvCxnSpPr>
                  <p:spPr>
                    <a:xfrm flipV="1">
                      <a:off x="851017" y="4691623"/>
                      <a:ext cx="690278" cy="36137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D3146F8-14D4-426F-A37B-39EC7DDB1BE8}"/>
                      </a:ext>
                    </a:extLst>
                  </p:cNvPr>
                  <p:cNvSpPr/>
                  <p:nvPr/>
                </p:nvSpPr>
                <p:spPr>
                  <a:xfrm>
                    <a:off x="3217014" y="4037848"/>
                    <a:ext cx="1015134" cy="312656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900" b="1" dirty="0">
                        <a:solidFill>
                          <a:schemeClr val="bg1"/>
                        </a:solidFill>
                      </a:rPr>
                      <a:t> MASTER SAMPLE NOT AVAILABLE</a:t>
                    </a:r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2793B1C5-16A3-45BE-82C9-F834A244E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989570" y="3878746"/>
                    <a:ext cx="489217" cy="145897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3F50962-ACF2-44C3-898E-BF35FA51A0A6}"/>
                  </a:ext>
                </a:extLst>
              </p:cNvPr>
              <p:cNvSpPr/>
              <p:nvPr/>
            </p:nvSpPr>
            <p:spPr>
              <a:xfrm>
                <a:off x="0" y="2946582"/>
                <a:ext cx="9036496" cy="33966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1B6094-F81D-4AEE-AEE8-7B9D37E9B405}"/>
                </a:ext>
              </a:extLst>
            </p:cNvPr>
            <p:cNvSpPr/>
            <p:nvPr/>
          </p:nvSpPr>
          <p:spPr>
            <a:xfrm>
              <a:off x="1767008" y="5542629"/>
              <a:ext cx="936104" cy="2574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sz="800" b="1" dirty="0">
                  <a:solidFill>
                    <a:schemeClr val="tx1"/>
                  </a:solidFill>
                </a:rPr>
                <a:t>RAM STROKE VARIATION</a:t>
              </a:r>
              <a:endParaRPr lang="en-IN" sz="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926941-E1EF-460C-9D9F-EF4AD035808F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235667" y="5671359"/>
              <a:ext cx="531341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977CC9B-50AD-4CDF-B7CB-08D673E0231D}"/>
              </a:ext>
            </a:extLst>
          </p:cNvPr>
          <p:cNvSpPr/>
          <p:nvPr/>
        </p:nvSpPr>
        <p:spPr>
          <a:xfrm>
            <a:off x="230719" y="1099077"/>
            <a:ext cx="6830985" cy="418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n-IN" sz="1400" b="1" dirty="0">
                <a:solidFill>
                  <a:schemeClr val="tx1"/>
                </a:solidFill>
              </a:rPr>
              <a:t>CAUSE ANALYSIS FOR MORE UPSETTER REJECTION DURING LOAD SETTING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5D1F6BF-22B6-48EC-8A09-DB8A31180F45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CURRENT CONDITION</a:t>
            </a:r>
            <a:endParaRPr lang="en-US" sz="28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7C974E-9C3A-483A-BE13-6965AC19CCEE}"/>
              </a:ext>
            </a:extLst>
          </p:cNvPr>
          <p:cNvGrpSpPr/>
          <p:nvPr/>
        </p:nvGrpSpPr>
        <p:grpSpPr>
          <a:xfrm>
            <a:off x="821502" y="1318241"/>
            <a:ext cx="1518249" cy="2169498"/>
            <a:chOff x="2246460" y="1367167"/>
            <a:chExt cx="1518249" cy="216949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1C744DD-5179-4AB0-A9C2-6B23D0A472E8}"/>
                </a:ext>
              </a:extLst>
            </p:cNvPr>
            <p:cNvSpPr/>
            <p:nvPr/>
          </p:nvSpPr>
          <p:spPr>
            <a:xfrm>
              <a:off x="2413000" y="1367167"/>
              <a:ext cx="1117600" cy="17653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7B0DB8-E61E-4999-AF2D-2332F2260F3A}"/>
                </a:ext>
              </a:extLst>
            </p:cNvPr>
            <p:cNvCxnSpPr/>
            <p:nvPr/>
          </p:nvCxnSpPr>
          <p:spPr>
            <a:xfrm flipV="1">
              <a:off x="2413000" y="18108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2F8B1E-78A3-4CCF-B1DE-3B23D1D52D8E}"/>
                </a:ext>
              </a:extLst>
            </p:cNvPr>
            <p:cNvCxnSpPr/>
            <p:nvPr/>
          </p:nvCxnSpPr>
          <p:spPr>
            <a:xfrm flipV="1">
              <a:off x="2413000" y="19251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E2E0100-8D86-4C72-AA97-063010658C6D}"/>
                </a:ext>
              </a:extLst>
            </p:cNvPr>
            <p:cNvCxnSpPr/>
            <p:nvPr/>
          </p:nvCxnSpPr>
          <p:spPr>
            <a:xfrm flipV="1">
              <a:off x="2413000" y="203727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3CC7B9-6DF4-4504-BAFD-0045DE58E081}"/>
                </a:ext>
              </a:extLst>
            </p:cNvPr>
            <p:cNvCxnSpPr/>
            <p:nvPr/>
          </p:nvCxnSpPr>
          <p:spPr>
            <a:xfrm flipV="1">
              <a:off x="2413000" y="215708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DE102D-E266-472F-B732-108B4BF86A5F}"/>
                </a:ext>
              </a:extLst>
            </p:cNvPr>
            <p:cNvCxnSpPr/>
            <p:nvPr/>
          </p:nvCxnSpPr>
          <p:spPr>
            <a:xfrm flipV="1">
              <a:off x="2413000" y="2276519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C97FD0-770C-4629-880C-82019A291FD7}"/>
                </a:ext>
              </a:extLst>
            </p:cNvPr>
            <p:cNvCxnSpPr/>
            <p:nvPr/>
          </p:nvCxnSpPr>
          <p:spPr>
            <a:xfrm flipV="1">
              <a:off x="2413000" y="239691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4D7670-FC2C-4459-BD9A-D85074E83350}"/>
                </a:ext>
              </a:extLst>
            </p:cNvPr>
            <p:cNvCxnSpPr/>
            <p:nvPr/>
          </p:nvCxnSpPr>
          <p:spPr>
            <a:xfrm flipV="1">
              <a:off x="2413000" y="1698685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FA7FC7A-54CF-42B9-ABAA-DEEC80796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653" y="1367168"/>
              <a:ext cx="931653" cy="6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32CDE3-32A6-43E1-B9B0-AFA98D831590}"/>
                </a:ext>
              </a:extLst>
            </p:cNvPr>
            <p:cNvCxnSpPr/>
            <p:nvPr/>
          </p:nvCxnSpPr>
          <p:spPr>
            <a:xfrm flipV="1">
              <a:off x="2413000" y="158416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68DD3C-1792-4502-9C25-A32D59266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000" y="1491757"/>
              <a:ext cx="1117600" cy="72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102EBB-36D6-4DFA-BD09-79278BCE5EBD}"/>
                </a:ext>
              </a:extLst>
            </p:cNvPr>
            <p:cNvCxnSpPr/>
            <p:nvPr/>
          </p:nvCxnSpPr>
          <p:spPr>
            <a:xfrm flipV="1">
              <a:off x="2413000" y="251484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223F176-C1AA-4DBB-9B1F-AE672E8A7985}"/>
                </a:ext>
              </a:extLst>
            </p:cNvPr>
            <p:cNvCxnSpPr/>
            <p:nvPr/>
          </p:nvCxnSpPr>
          <p:spPr>
            <a:xfrm flipV="1">
              <a:off x="2413000" y="2614057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3125722-430A-43BF-986D-23B602554613}"/>
                </a:ext>
              </a:extLst>
            </p:cNvPr>
            <p:cNvSpPr/>
            <p:nvPr/>
          </p:nvSpPr>
          <p:spPr>
            <a:xfrm>
              <a:off x="2246460" y="2784309"/>
              <a:ext cx="1518249" cy="605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VVV</a:t>
              </a:r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D1C09501-9DAD-451B-9156-638DE2BCDFC9}"/>
                </a:ext>
              </a:extLst>
            </p:cNvPr>
            <p:cNvSpPr/>
            <p:nvPr/>
          </p:nvSpPr>
          <p:spPr>
            <a:xfrm rot="10800000">
              <a:off x="2446786" y="2987751"/>
              <a:ext cx="1117599" cy="548914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02B5FA-4AE8-4068-BB16-2C06652CC9D5}"/>
              </a:ext>
            </a:extLst>
          </p:cNvPr>
          <p:cNvGrpSpPr/>
          <p:nvPr/>
        </p:nvGrpSpPr>
        <p:grpSpPr>
          <a:xfrm>
            <a:off x="821503" y="4259030"/>
            <a:ext cx="1518249" cy="1036246"/>
            <a:chOff x="1869089" y="4259030"/>
            <a:chExt cx="1518249" cy="1036246"/>
          </a:xfrm>
        </p:grpSpPr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1C7004ED-E673-4E28-A958-FEB16AAA6071}"/>
                </a:ext>
              </a:extLst>
            </p:cNvPr>
            <p:cNvSpPr/>
            <p:nvPr/>
          </p:nvSpPr>
          <p:spPr>
            <a:xfrm>
              <a:off x="2078282" y="4259030"/>
              <a:ext cx="1108732" cy="617769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BC29492-5ABC-4288-BFB6-9B8765F91F3B}"/>
                </a:ext>
              </a:extLst>
            </p:cNvPr>
            <p:cNvSpPr/>
            <p:nvPr/>
          </p:nvSpPr>
          <p:spPr>
            <a:xfrm>
              <a:off x="1869089" y="4677508"/>
              <a:ext cx="1518249" cy="61776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05BB235-B6A1-4996-AE35-544CF09FC391}"/>
              </a:ext>
            </a:extLst>
          </p:cNvPr>
          <p:cNvSpPr/>
          <p:nvPr/>
        </p:nvSpPr>
        <p:spPr>
          <a:xfrm flipV="1">
            <a:off x="1418282" y="3757626"/>
            <a:ext cx="288032" cy="4775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CDEC884B-5C80-4833-8C7A-10E97C1B6E40}"/>
              </a:ext>
            </a:extLst>
          </p:cNvPr>
          <p:cNvSpPr/>
          <p:nvPr/>
        </p:nvSpPr>
        <p:spPr>
          <a:xfrm>
            <a:off x="107503" y="2823684"/>
            <a:ext cx="680213" cy="605316"/>
          </a:xfrm>
          <a:prstGeom prst="wedgeEllipseCallout">
            <a:avLst>
              <a:gd name="adj1" fmla="val 86557"/>
              <a:gd name="adj2" fmla="val 49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TOP DIE</a:t>
            </a:r>
            <a:endParaRPr lang="en-IN" sz="1200" dirty="0"/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78D47B4D-6651-4B86-9BBB-3005EC1EAE08}"/>
              </a:ext>
            </a:extLst>
          </p:cNvPr>
          <p:cNvSpPr/>
          <p:nvPr/>
        </p:nvSpPr>
        <p:spPr>
          <a:xfrm>
            <a:off x="107503" y="4075119"/>
            <a:ext cx="680213" cy="605316"/>
          </a:xfrm>
          <a:prstGeom prst="wedgeEllipseCallout">
            <a:avLst>
              <a:gd name="adj1" fmla="val 82356"/>
              <a:gd name="adj2" fmla="val 193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BOT DIE</a:t>
            </a:r>
            <a:endParaRPr lang="en-IN" sz="12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D2FA1B-3F1B-43F1-9BFD-502AAC4ACD9F}"/>
              </a:ext>
            </a:extLst>
          </p:cNvPr>
          <p:cNvGrpSpPr/>
          <p:nvPr/>
        </p:nvGrpSpPr>
        <p:grpSpPr>
          <a:xfrm>
            <a:off x="3033711" y="1839548"/>
            <a:ext cx="1518249" cy="2169498"/>
            <a:chOff x="2246460" y="1367167"/>
            <a:chExt cx="1518249" cy="216949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E68431B-8F76-4EF2-872D-74A997FE06CE}"/>
                </a:ext>
              </a:extLst>
            </p:cNvPr>
            <p:cNvSpPr/>
            <p:nvPr/>
          </p:nvSpPr>
          <p:spPr>
            <a:xfrm>
              <a:off x="2413000" y="1367167"/>
              <a:ext cx="1117600" cy="17653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D0C77D-7B4D-46DA-8435-773788C6248B}"/>
                </a:ext>
              </a:extLst>
            </p:cNvPr>
            <p:cNvCxnSpPr/>
            <p:nvPr/>
          </p:nvCxnSpPr>
          <p:spPr>
            <a:xfrm flipV="1">
              <a:off x="2413000" y="18108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552A22-CF47-4EFE-BAF2-E609EB502D24}"/>
                </a:ext>
              </a:extLst>
            </p:cNvPr>
            <p:cNvCxnSpPr/>
            <p:nvPr/>
          </p:nvCxnSpPr>
          <p:spPr>
            <a:xfrm flipV="1">
              <a:off x="2413000" y="19251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B98369-A9DF-419C-BF34-B6DCCB7089C0}"/>
                </a:ext>
              </a:extLst>
            </p:cNvPr>
            <p:cNvCxnSpPr/>
            <p:nvPr/>
          </p:nvCxnSpPr>
          <p:spPr>
            <a:xfrm flipV="1">
              <a:off x="2413000" y="203727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44836C-AC00-4AA3-94E0-5D811F49C272}"/>
                </a:ext>
              </a:extLst>
            </p:cNvPr>
            <p:cNvCxnSpPr/>
            <p:nvPr/>
          </p:nvCxnSpPr>
          <p:spPr>
            <a:xfrm flipV="1">
              <a:off x="2413000" y="215708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610B102-8C04-47A7-87B9-08D353847489}"/>
                </a:ext>
              </a:extLst>
            </p:cNvPr>
            <p:cNvCxnSpPr/>
            <p:nvPr/>
          </p:nvCxnSpPr>
          <p:spPr>
            <a:xfrm flipV="1">
              <a:off x="2413000" y="2276519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B6F228-FC9B-455E-BF8F-4E084E7C966D}"/>
                </a:ext>
              </a:extLst>
            </p:cNvPr>
            <p:cNvCxnSpPr/>
            <p:nvPr/>
          </p:nvCxnSpPr>
          <p:spPr>
            <a:xfrm flipV="1">
              <a:off x="2413000" y="239691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E5DD233-64B9-414C-947C-3A032D35278B}"/>
                </a:ext>
              </a:extLst>
            </p:cNvPr>
            <p:cNvCxnSpPr/>
            <p:nvPr/>
          </p:nvCxnSpPr>
          <p:spPr>
            <a:xfrm flipV="1">
              <a:off x="2413000" y="1698685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372486-00A6-442D-ADE8-A00C90EB0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653" y="1367168"/>
              <a:ext cx="931653" cy="6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5191DC-4EE0-43FE-8FEC-9D881DAD56C8}"/>
                </a:ext>
              </a:extLst>
            </p:cNvPr>
            <p:cNvCxnSpPr/>
            <p:nvPr/>
          </p:nvCxnSpPr>
          <p:spPr>
            <a:xfrm flipV="1">
              <a:off x="2413000" y="158416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833D20-AFFC-4732-A700-E7E30F9C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000" y="1491757"/>
              <a:ext cx="1117600" cy="72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67756E-5824-4FB1-BBAF-729424ED2666}"/>
                </a:ext>
              </a:extLst>
            </p:cNvPr>
            <p:cNvCxnSpPr/>
            <p:nvPr/>
          </p:nvCxnSpPr>
          <p:spPr>
            <a:xfrm flipV="1">
              <a:off x="2413000" y="251484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A2726B-827E-4CC4-96B4-46047AD28FB0}"/>
                </a:ext>
              </a:extLst>
            </p:cNvPr>
            <p:cNvCxnSpPr/>
            <p:nvPr/>
          </p:nvCxnSpPr>
          <p:spPr>
            <a:xfrm flipV="1">
              <a:off x="2413000" y="2614057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118912C-62A5-4352-A7F6-49864D6FA2F0}"/>
                </a:ext>
              </a:extLst>
            </p:cNvPr>
            <p:cNvSpPr/>
            <p:nvPr/>
          </p:nvSpPr>
          <p:spPr>
            <a:xfrm>
              <a:off x="2246460" y="2784309"/>
              <a:ext cx="1518249" cy="605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VVV</a:t>
              </a:r>
            </a:p>
          </p:txBody>
        </p:sp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8AA563F3-C3A9-46B0-909D-F2E009D185DC}"/>
                </a:ext>
              </a:extLst>
            </p:cNvPr>
            <p:cNvSpPr/>
            <p:nvPr/>
          </p:nvSpPr>
          <p:spPr>
            <a:xfrm rot="10800000">
              <a:off x="2446786" y="2987751"/>
              <a:ext cx="1117599" cy="548914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500144-52D5-4550-8C09-DA6D8561AF12}"/>
              </a:ext>
            </a:extLst>
          </p:cNvPr>
          <p:cNvGrpSpPr/>
          <p:nvPr/>
        </p:nvGrpSpPr>
        <p:grpSpPr>
          <a:xfrm>
            <a:off x="3025103" y="4235227"/>
            <a:ext cx="1518249" cy="1036246"/>
            <a:chOff x="1869089" y="4259030"/>
            <a:chExt cx="1518249" cy="1036246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81866706-5918-4E72-969E-BE0AEB446DAB}"/>
                </a:ext>
              </a:extLst>
            </p:cNvPr>
            <p:cNvSpPr/>
            <p:nvPr/>
          </p:nvSpPr>
          <p:spPr>
            <a:xfrm>
              <a:off x="2078282" y="4259030"/>
              <a:ext cx="1108732" cy="617769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D835864-A2D6-4F90-9451-4BB7B3A6C035}"/>
                </a:ext>
              </a:extLst>
            </p:cNvPr>
            <p:cNvSpPr/>
            <p:nvPr/>
          </p:nvSpPr>
          <p:spPr>
            <a:xfrm>
              <a:off x="1869089" y="4677508"/>
              <a:ext cx="1518249" cy="61776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FF556C07-06DD-4AE7-AEED-034AACB00FDF}"/>
              </a:ext>
            </a:extLst>
          </p:cNvPr>
          <p:cNvSpPr/>
          <p:nvPr/>
        </p:nvSpPr>
        <p:spPr>
          <a:xfrm>
            <a:off x="3449237" y="4027359"/>
            <a:ext cx="725320" cy="181923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Speech Bubble: Oval 48">
            <a:extLst>
              <a:ext uri="{FF2B5EF4-FFF2-40B4-BE49-F238E27FC236}">
                <a16:creationId xmlns:a16="http://schemas.microsoft.com/office/drawing/2014/main" id="{0D1A3CC7-8AC4-4B23-85B2-0AD6F8B1238E}"/>
              </a:ext>
            </a:extLst>
          </p:cNvPr>
          <p:cNvSpPr/>
          <p:nvPr/>
        </p:nvSpPr>
        <p:spPr>
          <a:xfrm>
            <a:off x="1891183" y="3478570"/>
            <a:ext cx="850245" cy="605316"/>
          </a:xfrm>
          <a:prstGeom prst="wedgeEllipseCallout">
            <a:avLst>
              <a:gd name="adj1" fmla="val -65799"/>
              <a:gd name="adj2" fmla="val 35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HOT BILLET </a:t>
            </a:r>
            <a:endParaRPr lang="en-IN" sz="1200" dirty="0"/>
          </a:p>
        </p:txBody>
      </p:sp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A16FF14D-C0EC-4B7C-9B37-D19EC21325B1}"/>
              </a:ext>
            </a:extLst>
          </p:cNvPr>
          <p:cNvSpPr/>
          <p:nvPr/>
        </p:nvSpPr>
        <p:spPr>
          <a:xfrm>
            <a:off x="4844243" y="1911787"/>
            <a:ext cx="1838126" cy="1575529"/>
          </a:xfrm>
          <a:prstGeom prst="wedgeEllipseCallout">
            <a:avLst>
              <a:gd name="adj1" fmla="val -967"/>
              <a:gd name="adj2" fmla="val 885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UPSETTER DIAMETER MORE</a:t>
            </a:r>
            <a:r>
              <a:rPr lang="en-IN" sz="1200" dirty="0"/>
              <a:t>/LESS</a:t>
            </a:r>
            <a:r>
              <a:rPr lang="kn-IN" sz="1200" dirty="0"/>
              <a:t> THAN </a:t>
            </a:r>
            <a:r>
              <a:rPr lang="en-IN" sz="1200" dirty="0"/>
              <a:t>REQUIRED DIAMETER </a:t>
            </a:r>
            <a:r>
              <a:rPr lang="kn-IN" sz="1200" b="1" dirty="0">
                <a:solidFill>
                  <a:srgbClr val="FFFF99"/>
                </a:solidFill>
              </a:rPr>
              <a:t>(REJECTED)</a:t>
            </a:r>
            <a:endParaRPr lang="en-IN" sz="1200" b="1" dirty="0">
              <a:solidFill>
                <a:srgbClr val="FFFF99"/>
              </a:solidFill>
            </a:endParaRPr>
          </a:p>
        </p:txBody>
      </p:sp>
      <p:sp>
        <p:nvSpPr>
          <p:cNvPr id="51" name="Subtitle 4">
            <a:extLst>
              <a:ext uri="{FF2B5EF4-FFF2-40B4-BE49-F238E27FC236}">
                <a16:creationId xmlns:a16="http://schemas.microsoft.com/office/drawing/2014/main" id="{12B12114-EC36-4DB1-B62F-C142E77B13AA}"/>
              </a:ext>
            </a:extLst>
          </p:cNvPr>
          <p:cNvSpPr txBox="1">
            <a:spLocks/>
          </p:cNvSpPr>
          <p:nvPr/>
        </p:nvSpPr>
        <p:spPr bwMode="auto">
          <a:xfrm>
            <a:off x="130424" y="6081287"/>
            <a:ext cx="8756376" cy="7024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n-IN" sz="1400" b="1" dirty="0">
                <a:solidFill>
                  <a:schemeClr val="bg1"/>
                </a:solidFill>
              </a:rPr>
              <a:t>K55 M4 PART REQUIRED UPSETTER DIAMETER IS 47 MM TO 47.5MM BUT ACTUAL PRODUCED</a:t>
            </a:r>
            <a:r>
              <a:rPr kumimoji="0" lang="en-IN" sz="1400" b="1" dirty="0">
                <a:solidFill>
                  <a:schemeClr val="bg1"/>
                </a:solidFill>
              </a:rPr>
              <a:t> DIAMETER</a:t>
            </a:r>
            <a:r>
              <a:rPr kumimoji="0" lang="kn-IN" sz="1400" b="1" dirty="0">
                <a:solidFill>
                  <a:schemeClr val="bg1"/>
                </a:solidFill>
              </a:rPr>
              <a:t> MORE THAN OR LESS THAN REQUIRED DIAMETER  SO THIS UPS</a:t>
            </a:r>
            <a:r>
              <a:rPr kumimoji="0" lang="en-IN" sz="1400" b="1" dirty="0">
                <a:solidFill>
                  <a:schemeClr val="bg1"/>
                </a:solidFill>
              </a:rPr>
              <a:t>E</a:t>
            </a:r>
            <a:r>
              <a:rPr kumimoji="0" lang="kn-IN" sz="1400" b="1" dirty="0">
                <a:solidFill>
                  <a:schemeClr val="bg1"/>
                </a:solidFill>
              </a:rPr>
              <a:t>TTER GETS REJECTED.</a:t>
            </a:r>
            <a:r>
              <a:rPr kumimoji="0" lang="en-IN" sz="1400" b="1" dirty="0">
                <a:solidFill>
                  <a:schemeClr val="bg1"/>
                </a:solidFill>
              </a:rPr>
              <a:t> </a:t>
            </a:r>
            <a:r>
              <a:rPr kumimoji="0" lang="kn-IN" sz="1400" b="1" dirty="0">
                <a:solidFill>
                  <a:schemeClr val="bg1"/>
                </a:solidFill>
              </a:rPr>
              <a:t>AGAIN TOP DIE ADJUSTMENT REQUIRED UNTILL PRODUCE </a:t>
            </a:r>
            <a:r>
              <a:rPr kumimoji="0" lang="en-IN" sz="1400" b="1" dirty="0">
                <a:solidFill>
                  <a:schemeClr val="bg1"/>
                </a:solidFill>
              </a:rPr>
              <a:t>REQUIRED</a:t>
            </a:r>
            <a:r>
              <a:rPr kumimoji="0" lang="kn-IN" sz="1400" b="1" dirty="0">
                <a:solidFill>
                  <a:schemeClr val="bg1"/>
                </a:solidFill>
              </a:rPr>
              <a:t> UPSETTER DIAMTER.</a:t>
            </a:r>
            <a:endParaRPr kumimoji="0" lang="en-IN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07DBD20-F32F-46E3-854C-B6B4B6A0648C}"/>
              </a:ext>
            </a:extLst>
          </p:cNvPr>
          <p:cNvSpPr/>
          <p:nvPr/>
        </p:nvSpPr>
        <p:spPr>
          <a:xfrm>
            <a:off x="5090762" y="4214874"/>
            <a:ext cx="432048" cy="60531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982C9103-EBEB-49B7-8AE5-F19E471B2256}"/>
              </a:ext>
            </a:extLst>
          </p:cNvPr>
          <p:cNvSpPr/>
          <p:nvPr/>
        </p:nvSpPr>
        <p:spPr>
          <a:xfrm>
            <a:off x="6162618" y="4214874"/>
            <a:ext cx="432048" cy="60531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Flowchart: Terminator 56">
            <a:extLst>
              <a:ext uri="{FF2B5EF4-FFF2-40B4-BE49-F238E27FC236}">
                <a16:creationId xmlns:a16="http://schemas.microsoft.com/office/drawing/2014/main" id="{942BA842-CBE0-446D-A711-C01F3AA4FA5C}"/>
              </a:ext>
            </a:extLst>
          </p:cNvPr>
          <p:cNvSpPr/>
          <p:nvPr/>
        </p:nvSpPr>
        <p:spPr>
          <a:xfrm>
            <a:off x="5477858" y="4108303"/>
            <a:ext cx="725320" cy="181923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E3C0B3B-3BDC-4D88-A45E-B3E18A696CBC}"/>
              </a:ext>
            </a:extLst>
          </p:cNvPr>
          <p:cNvSpPr/>
          <p:nvPr/>
        </p:nvSpPr>
        <p:spPr>
          <a:xfrm>
            <a:off x="5085861" y="4627663"/>
            <a:ext cx="1518249" cy="61776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79960C66-3CD7-477A-8154-D8D37B3FD568}"/>
              </a:ext>
            </a:extLst>
          </p:cNvPr>
          <p:cNvSpPr/>
          <p:nvPr/>
        </p:nvSpPr>
        <p:spPr>
          <a:xfrm>
            <a:off x="3207715" y="2336284"/>
            <a:ext cx="1187819" cy="828827"/>
          </a:xfrm>
          <a:prstGeom prst="wedgeEllipseCallout">
            <a:avLst>
              <a:gd name="adj1" fmla="val 5217"/>
              <a:gd name="adj2" fmla="val 150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UPSETTER</a:t>
            </a:r>
            <a:endParaRPr lang="en-IN" sz="12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17EC869-997A-4E23-8A9D-28C31511978A}"/>
              </a:ext>
            </a:extLst>
          </p:cNvPr>
          <p:cNvSpPr/>
          <p:nvPr/>
        </p:nvSpPr>
        <p:spPr>
          <a:xfrm>
            <a:off x="937721" y="5485996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1</a:t>
            </a:r>
            <a:endParaRPr lang="en-IN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0CC79EB-26F3-4457-BB85-05D052ADC2B5}"/>
              </a:ext>
            </a:extLst>
          </p:cNvPr>
          <p:cNvSpPr/>
          <p:nvPr/>
        </p:nvSpPr>
        <p:spPr>
          <a:xfrm>
            <a:off x="5306786" y="5484717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1</a:t>
            </a:r>
            <a:endParaRPr lang="en-IN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E7F5D5F-3C81-4A42-A35E-C29E14F70868}"/>
              </a:ext>
            </a:extLst>
          </p:cNvPr>
          <p:cNvSpPr/>
          <p:nvPr/>
        </p:nvSpPr>
        <p:spPr>
          <a:xfrm>
            <a:off x="3242904" y="5474369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1</a:t>
            </a:r>
            <a:endParaRPr lang="en-IN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A8DE658-67BA-4D34-B498-7E61FD7CB3EA}"/>
              </a:ext>
            </a:extLst>
          </p:cNvPr>
          <p:cNvSpPr/>
          <p:nvPr/>
        </p:nvSpPr>
        <p:spPr>
          <a:xfrm>
            <a:off x="7370668" y="5473434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4</a:t>
            </a:r>
            <a:endParaRPr lang="en-IN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1136A0C-618E-4485-8C85-1C025E6B5B78}"/>
              </a:ext>
            </a:extLst>
          </p:cNvPr>
          <p:cNvGrpSpPr/>
          <p:nvPr/>
        </p:nvGrpSpPr>
        <p:grpSpPr>
          <a:xfrm>
            <a:off x="7177116" y="1807554"/>
            <a:ext cx="1518249" cy="2169498"/>
            <a:chOff x="2246460" y="1367167"/>
            <a:chExt cx="1518249" cy="2169498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D5BBB192-8159-4A3D-A9B6-597F241EF012}"/>
                </a:ext>
              </a:extLst>
            </p:cNvPr>
            <p:cNvSpPr/>
            <p:nvPr/>
          </p:nvSpPr>
          <p:spPr>
            <a:xfrm>
              <a:off x="2413000" y="1367167"/>
              <a:ext cx="1117600" cy="17653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3DB096D-4E5F-4422-8ADD-3FE698700A5C}"/>
                </a:ext>
              </a:extLst>
            </p:cNvPr>
            <p:cNvCxnSpPr/>
            <p:nvPr/>
          </p:nvCxnSpPr>
          <p:spPr>
            <a:xfrm flipV="1">
              <a:off x="2413000" y="18108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4AF3097-2ACB-480F-9B14-FD01638AA9C7}"/>
                </a:ext>
              </a:extLst>
            </p:cNvPr>
            <p:cNvCxnSpPr/>
            <p:nvPr/>
          </p:nvCxnSpPr>
          <p:spPr>
            <a:xfrm flipV="1">
              <a:off x="2413000" y="19251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02E60E-F1E7-4B20-ACDF-C935A782D383}"/>
                </a:ext>
              </a:extLst>
            </p:cNvPr>
            <p:cNvCxnSpPr/>
            <p:nvPr/>
          </p:nvCxnSpPr>
          <p:spPr>
            <a:xfrm flipV="1">
              <a:off x="2413000" y="203727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226769-19F3-4380-8B89-900582C420E6}"/>
                </a:ext>
              </a:extLst>
            </p:cNvPr>
            <p:cNvCxnSpPr/>
            <p:nvPr/>
          </p:nvCxnSpPr>
          <p:spPr>
            <a:xfrm flipV="1">
              <a:off x="2413000" y="215708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649AB15-4912-4234-8E36-F7CDD518D225}"/>
                </a:ext>
              </a:extLst>
            </p:cNvPr>
            <p:cNvCxnSpPr/>
            <p:nvPr/>
          </p:nvCxnSpPr>
          <p:spPr>
            <a:xfrm flipV="1">
              <a:off x="2413000" y="2276519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4EB1D4-DD5B-4A9F-92CB-EE01C1528490}"/>
                </a:ext>
              </a:extLst>
            </p:cNvPr>
            <p:cNvCxnSpPr/>
            <p:nvPr/>
          </p:nvCxnSpPr>
          <p:spPr>
            <a:xfrm flipV="1">
              <a:off x="2413000" y="239691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2D1375-E45E-4C98-9B52-EAB4C6B6B9B9}"/>
                </a:ext>
              </a:extLst>
            </p:cNvPr>
            <p:cNvCxnSpPr/>
            <p:nvPr/>
          </p:nvCxnSpPr>
          <p:spPr>
            <a:xfrm flipV="1">
              <a:off x="2413000" y="1698685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EF31E57-A499-4D64-9F1E-FDF96C2C91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653" y="1367168"/>
              <a:ext cx="931653" cy="6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F514BEE-6E9F-4073-A063-DED1FCFAF492}"/>
                </a:ext>
              </a:extLst>
            </p:cNvPr>
            <p:cNvCxnSpPr/>
            <p:nvPr/>
          </p:nvCxnSpPr>
          <p:spPr>
            <a:xfrm flipV="1">
              <a:off x="2413000" y="158416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D66A7D-BD5E-4359-84DA-904CE543B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000" y="1491757"/>
              <a:ext cx="1117600" cy="72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9808DFA-6237-4A16-84B7-A1610EA554B6}"/>
                </a:ext>
              </a:extLst>
            </p:cNvPr>
            <p:cNvCxnSpPr/>
            <p:nvPr/>
          </p:nvCxnSpPr>
          <p:spPr>
            <a:xfrm flipV="1">
              <a:off x="2413000" y="251484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B6D874-7DD2-4D5E-9328-01C03E46C99A}"/>
                </a:ext>
              </a:extLst>
            </p:cNvPr>
            <p:cNvCxnSpPr/>
            <p:nvPr/>
          </p:nvCxnSpPr>
          <p:spPr>
            <a:xfrm flipV="1">
              <a:off x="2413000" y="2614057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27625F3-D016-46A7-A044-58119F5EEC4F}"/>
                </a:ext>
              </a:extLst>
            </p:cNvPr>
            <p:cNvSpPr/>
            <p:nvPr/>
          </p:nvSpPr>
          <p:spPr>
            <a:xfrm>
              <a:off x="2246460" y="2784309"/>
              <a:ext cx="1518249" cy="605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VVV</a:t>
              </a:r>
            </a:p>
          </p:txBody>
        </p:sp>
        <p:sp>
          <p:nvSpPr>
            <p:cNvPr id="77" name="Rectangle: Top Corners Rounded 76">
              <a:extLst>
                <a:ext uri="{FF2B5EF4-FFF2-40B4-BE49-F238E27FC236}">
                  <a16:creationId xmlns:a16="http://schemas.microsoft.com/office/drawing/2014/main" id="{D09C814A-8556-453D-B2D1-7B0E0F702D14}"/>
                </a:ext>
              </a:extLst>
            </p:cNvPr>
            <p:cNvSpPr/>
            <p:nvPr/>
          </p:nvSpPr>
          <p:spPr>
            <a:xfrm rot="10800000">
              <a:off x="2446786" y="2987751"/>
              <a:ext cx="1117599" cy="548914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A06FDBB-E01E-45F2-A61E-C5C070D5A1D0}"/>
              </a:ext>
            </a:extLst>
          </p:cNvPr>
          <p:cNvGrpSpPr/>
          <p:nvPr/>
        </p:nvGrpSpPr>
        <p:grpSpPr>
          <a:xfrm>
            <a:off x="7168508" y="4203233"/>
            <a:ext cx="1518249" cy="1036246"/>
            <a:chOff x="1869089" y="4259030"/>
            <a:chExt cx="1518249" cy="1036246"/>
          </a:xfrm>
        </p:grpSpPr>
        <p:sp>
          <p:nvSpPr>
            <p:cNvPr id="79" name="Rectangle: Top Corners Rounded 78">
              <a:extLst>
                <a:ext uri="{FF2B5EF4-FFF2-40B4-BE49-F238E27FC236}">
                  <a16:creationId xmlns:a16="http://schemas.microsoft.com/office/drawing/2014/main" id="{50EAFF44-DAFF-452C-B906-07BBAA2B245F}"/>
                </a:ext>
              </a:extLst>
            </p:cNvPr>
            <p:cNvSpPr/>
            <p:nvPr/>
          </p:nvSpPr>
          <p:spPr>
            <a:xfrm>
              <a:off x="2078282" y="4259030"/>
              <a:ext cx="1108732" cy="617769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0B3EC69-C32A-433A-92B9-571BD386FB23}"/>
                </a:ext>
              </a:extLst>
            </p:cNvPr>
            <p:cNvSpPr/>
            <p:nvPr/>
          </p:nvSpPr>
          <p:spPr>
            <a:xfrm>
              <a:off x="1869089" y="4677508"/>
              <a:ext cx="1518249" cy="61776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1" name="Flowchart: Terminator 80">
            <a:extLst>
              <a:ext uri="{FF2B5EF4-FFF2-40B4-BE49-F238E27FC236}">
                <a16:creationId xmlns:a16="http://schemas.microsoft.com/office/drawing/2014/main" id="{716ED676-4EDA-45B7-9AED-AF3B07E15F64}"/>
              </a:ext>
            </a:extLst>
          </p:cNvPr>
          <p:cNvSpPr/>
          <p:nvPr/>
        </p:nvSpPr>
        <p:spPr>
          <a:xfrm>
            <a:off x="7668344" y="4005064"/>
            <a:ext cx="576064" cy="166413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00FF00"/>
              </a:highlight>
            </a:endParaRPr>
          </a:p>
        </p:txBody>
      </p:sp>
      <p:sp>
        <p:nvSpPr>
          <p:cNvPr id="82" name="Speech Bubble: Oval 81">
            <a:extLst>
              <a:ext uri="{FF2B5EF4-FFF2-40B4-BE49-F238E27FC236}">
                <a16:creationId xmlns:a16="http://schemas.microsoft.com/office/drawing/2014/main" id="{0D1DBB2A-D891-4CE4-967A-17D0DEE423FD}"/>
              </a:ext>
            </a:extLst>
          </p:cNvPr>
          <p:cNvSpPr/>
          <p:nvPr/>
        </p:nvSpPr>
        <p:spPr>
          <a:xfrm>
            <a:off x="7351120" y="2089160"/>
            <a:ext cx="1469351" cy="1043957"/>
          </a:xfrm>
          <a:prstGeom prst="wedgeEllipseCallout">
            <a:avLst>
              <a:gd name="adj1" fmla="val 1328"/>
              <a:gd name="adj2" fmla="val 13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AFTER</a:t>
            </a:r>
            <a:r>
              <a:rPr lang="kn-IN" sz="1200" dirty="0"/>
              <a:t> UPSETTER </a:t>
            </a:r>
            <a:r>
              <a:rPr lang="en-IN" sz="1200" dirty="0"/>
              <a:t>TOP </a:t>
            </a:r>
            <a:r>
              <a:rPr lang="kn-IN" sz="1200" dirty="0"/>
              <a:t>DIE ADJUSTMENT</a:t>
            </a:r>
          </a:p>
          <a:p>
            <a:pPr algn="ctr"/>
            <a:r>
              <a:rPr lang="kn-IN" sz="1200" b="1" dirty="0">
                <a:solidFill>
                  <a:srgbClr val="FFFF00"/>
                </a:solidFill>
              </a:rPr>
              <a:t>(OK)</a:t>
            </a:r>
            <a:endParaRPr lang="en-IN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38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5D1F6BF-22B6-48EC-8A09-DB8A31180F45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IMPROVEMENT IDEA</a:t>
            </a:r>
            <a:endParaRPr lang="en-US" sz="28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D2FA1B-3F1B-43F1-9BFD-502AAC4ACD9F}"/>
              </a:ext>
            </a:extLst>
          </p:cNvPr>
          <p:cNvGrpSpPr/>
          <p:nvPr/>
        </p:nvGrpSpPr>
        <p:grpSpPr>
          <a:xfrm>
            <a:off x="323528" y="1895643"/>
            <a:ext cx="1518249" cy="2169498"/>
            <a:chOff x="2246460" y="1367167"/>
            <a:chExt cx="1518249" cy="216949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E68431B-8F76-4EF2-872D-74A997FE06CE}"/>
                </a:ext>
              </a:extLst>
            </p:cNvPr>
            <p:cNvSpPr/>
            <p:nvPr/>
          </p:nvSpPr>
          <p:spPr>
            <a:xfrm>
              <a:off x="2413000" y="1367167"/>
              <a:ext cx="1117600" cy="17653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D0C77D-7B4D-46DA-8435-773788C6248B}"/>
                </a:ext>
              </a:extLst>
            </p:cNvPr>
            <p:cNvCxnSpPr/>
            <p:nvPr/>
          </p:nvCxnSpPr>
          <p:spPr>
            <a:xfrm flipV="1">
              <a:off x="2413000" y="18108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8552A22-CF47-4EFE-BAF2-E609EB502D24}"/>
                </a:ext>
              </a:extLst>
            </p:cNvPr>
            <p:cNvCxnSpPr/>
            <p:nvPr/>
          </p:nvCxnSpPr>
          <p:spPr>
            <a:xfrm flipV="1">
              <a:off x="2413000" y="19251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1B98369-A9DF-419C-BF34-B6DCCB7089C0}"/>
                </a:ext>
              </a:extLst>
            </p:cNvPr>
            <p:cNvCxnSpPr/>
            <p:nvPr/>
          </p:nvCxnSpPr>
          <p:spPr>
            <a:xfrm flipV="1">
              <a:off x="2413000" y="203727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44836C-AC00-4AA3-94E0-5D811F49C272}"/>
                </a:ext>
              </a:extLst>
            </p:cNvPr>
            <p:cNvCxnSpPr/>
            <p:nvPr/>
          </p:nvCxnSpPr>
          <p:spPr>
            <a:xfrm flipV="1">
              <a:off x="2413000" y="215708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610B102-8C04-47A7-87B9-08D353847489}"/>
                </a:ext>
              </a:extLst>
            </p:cNvPr>
            <p:cNvCxnSpPr/>
            <p:nvPr/>
          </p:nvCxnSpPr>
          <p:spPr>
            <a:xfrm flipV="1">
              <a:off x="2413000" y="2276519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B6F228-FC9B-455E-BF8F-4E084E7C966D}"/>
                </a:ext>
              </a:extLst>
            </p:cNvPr>
            <p:cNvCxnSpPr/>
            <p:nvPr/>
          </p:nvCxnSpPr>
          <p:spPr>
            <a:xfrm flipV="1">
              <a:off x="2413000" y="239691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E5DD233-64B9-414C-947C-3A032D35278B}"/>
                </a:ext>
              </a:extLst>
            </p:cNvPr>
            <p:cNvCxnSpPr/>
            <p:nvPr/>
          </p:nvCxnSpPr>
          <p:spPr>
            <a:xfrm flipV="1">
              <a:off x="2413000" y="1698685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372486-00A6-442D-ADE8-A00C90EB0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653" y="1367168"/>
              <a:ext cx="931653" cy="6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B5191DC-4EE0-43FE-8FEC-9D881DAD56C8}"/>
                </a:ext>
              </a:extLst>
            </p:cNvPr>
            <p:cNvCxnSpPr/>
            <p:nvPr/>
          </p:nvCxnSpPr>
          <p:spPr>
            <a:xfrm flipV="1">
              <a:off x="2413000" y="158416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E833D20-AFFC-4732-A700-E7E30F9C11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000" y="1491757"/>
              <a:ext cx="1117600" cy="72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C67756E-5824-4FB1-BBAF-729424ED2666}"/>
                </a:ext>
              </a:extLst>
            </p:cNvPr>
            <p:cNvCxnSpPr/>
            <p:nvPr/>
          </p:nvCxnSpPr>
          <p:spPr>
            <a:xfrm flipV="1">
              <a:off x="2413000" y="251484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A2726B-827E-4CC4-96B4-46047AD28FB0}"/>
                </a:ext>
              </a:extLst>
            </p:cNvPr>
            <p:cNvCxnSpPr/>
            <p:nvPr/>
          </p:nvCxnSpPr>
          <p:spPr>
            <a:xfrm flipV="1">
              <a:off x="2413000" y="2614057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118912C-62A5-4352-A7F6-49864D6FA2F0}"/>
                </a:ext>
              </a:extLst>
            </p:cNvPr>
            <p:cNvSpPr/>
            <p:nvPr/>
          </p:nvSpPr>
          <p:spPr>
            <a:xfrm>
              <a:off x="2246460" y="2784309"/>
              <a:ext cx="1518249" cy="605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VVV</a:t>
              </a:r>
            </a:p>
          </p:txBody>
        </p:sp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8AA563F3-C3A9-46B0-909D-F2E009D185DC}"/>
                </a:ext>
              </a:extLst>
            </p:cNvPr>
            <p:cNvSpPr/>
            <p:nvPr/>
          </p:nvSpPr>
          <p:spPr>
            <a:xfrm rot="10800000">
              <a:off x="2446786" y="2987751"/>
              <a:ext cx="1117599" cy="548914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500144-52D5-4550-8C09-DA6D8561AF12}"/>
              </a:ext>
            </a:extLst>
          </p:cNvPr>
          <p:cNvGrpSpPr/>
          <p:nvPr/>
        </p:nvGrpSpPr>
        <p:grpSpPr>
          <a:xfrm>
            <a:off x="314921" y="4283430"/>
            <a:ext cx="1518249" cy="1036246"/>
            <a:chOff x="1869089" y="4259030"/>
            <a:chExt cx="1518249" cy="1036246"/>
          </a:xfrm>
        </p:grpSpPr>
        <p:sp>
          <p:nvSpPr>
            <p:cNvPr id="45" name="Rectangle: Top Corners Rounded 44">
              <a:extLst>
                <a:ext uri="{FF2B5EF4-FFF2-40B4-BE49-F238E27FC236}">
                  <a16:creationId xmlns:a16="http://schemas.microsoft.com/office/drawing/2014/main" id="{81866706-5918-4E72-969E-BE0AEB446DAB}"/>
                </a:ext>
              </a:extLst>
            </p:cNvPr>
            <p:cNvSpPr/>
            <p:nvPr/>
          </p:nvSpPr>
          <p:spPr>
            <a:xfrm>
              <a:off x="2078282" y="4259030"/>
              <a:ext cx="1108732" cy="617769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D835864-A2D6-4F90-9451-4BB7B3A6C035}"/>
                </a:ext>
              </a:extLst>
            </p:cNvPr>
            <p:cNvSpPr/>
            <p:nvPr/>
          </p:nvSpPr>
          <p:spPr>
            <a:xfrm>
              <a:off x="1869089" y="4677508"/>
              <a:ext cx="1518249" cy="61776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FABAA4-498C-4C58-9257-1F32B51EE71D}"/>
              </a:ext>
            </a:extLst>
          </p:cNvPr>
          <p:cNvGrpSpPr/>
          <p:nvPr/>
        </p:nvGrpSpPr>
        <p:grpSpPr>
          <a:xfrm>
            <a:off x="2331885" y="1355225"/>
            <a:ext cx="2633925" cy="3977035"/>
            <a:chOff x="468717" y="1581369"/>
            <a:chExt cx="2633925" cy="39770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7C974E-9C3A-483A-BE13-6965AC19CCEE}"/>
                </a:ext>
              </a:extLst>
            </p:cNvPr>
            <p:cNvGrpSpPr/>
            <p:nvPr/>
          </p:nvGrpSpPr>
          <p:grpSpPr>
            <a:xfrm>
              <a:off x="1182716" y="1581369"/>
              <a:ext cx="1518249" cy="2169498"/>
              <a:chOff x="2246460" y="1367167"/>
              <a:chExt cx="1518249" cy="216949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1C744DD-5179-4AB0-A9C2-6B23D0A472E8}"/>
                  </a:ext>
                </a:extLst>
              </p:cNvPr>
              <p:cNvSpPr/>
              <p:nvPr/>
            </p:nvSpPr>
            <p:spPr>
              <a:xfrm>
                <a:off x="2413000" y="1367167"/>
                <a:ext cx="1117600" cy="17653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7B0DB8-E61E-4999-AF2D-2332F2260F3A}"/>
                  </a:ext>
                </a:extLst>
              </p:cNvPr>
              <p:cNvCxnSpPr/>
              <p:nvPr/>
            </p:nvCxnSpPr>
            <p:spPr>
              <a:xfrm flipV="1">
                <a:off x="2413000" y="1810828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42F8B1E-78A3-4CCF-B1DE-3B23D1D52D8E}"/>
                  </a:ext>
                </a:extLst>
              </p:cNvPr>
              <p:cNvCxnSpPr/>
              <p:nvPr/>
            </p:nvCxnSpPr>
            <p:spPr>
              <a:xfrm flipV="1">
                <a:off x="2413000" y="1925128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E2E0100-8D86-4C72-AA97-063010658C6D}"/>
                  </a:ext>
                </a:extLst>
              </p:cNvPr>
              <p:cNvCxnSpPr/>
              <p:nvPr/>
            </p:nvCxnSpPr>
            <p:spPr>
              <a:xfrm flipV="1">
                <a:off x="2413000" y="2037271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D3CC7B9-6DF4-4504-BAFD-0045DE58E081}"/>
                  </a:ext>
                </a:extLst>
              </p:cNvPr>
              <p:cNvCxnSpPr/>
              <p:nvPr/>
            </p:nvCxnSpPr>
            <p:spPr>
              <a:xfrm flipV="1">
                <a:off x="2413000" y="2157083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5DE102D-E266-472F-B732-108B4BF86A5F}"/>
                  </a:ext>
                </a:extLst>
              </p:cNvPr>
              <p:cNvCxnSpPr/>
              <p:nvPr/>
            </p:nvCxnSpPr>
            <p:spPr>
              <a:xfrm flipV="1">
                <a:off x="2413000" y="2276519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BC97FD0-770C-4629-880C-82019A291FD7}"/>
                  </a:ext>
                </a:extLst>
              </p:cNvPr>
              <p:cNvCxnSpPr/>
              <p:nvPr/>
            </p:nvCxnSpPr>
            <p:spPr>
              <a:xfrm flipV="1">
                <a:off x="2413000" y="2396913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74D7670-FC2C-4459-BD9A-D85074E83350}"/>
                  </a:ext>
                </a:extLst>
              </p:cNvPr>
              <p:cNvCxnSpPr/>
              <p:nvPr/>
            </p:nvCxnSpPr>
            <p:spPr>
              <a:xfrm flipV="1">
                <a:off x="2413000" y="1698685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A7FC7A-54CF-42B9-ABAA-DEEC80796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55653" y="1367168"/>
                <a:ext cx="931653" cy="661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E32CDE3-32A6-43E1-B9B0-AFA98D831590}"/>
                  </a:ext>
                </a:extLst>
              </p:cNvPr>
              <p:cNvCxnSpPr/>
              <p:nvPr/>
            </p:nvCxnSpPr>
            <p:spPr>
              <a:xfrm flipV="1">
                <a:off x="2413000" y="1584161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A68DD3C-1792-4502-9C25-A32D592660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3000" y="1491757"/>
                <a:ext cx="1117600" cy="721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9102EBB-36D6-4DFA-BD09-79278BCE5EBD}"/>
                  </a:ext>
                </a:extLst>
              </p:cNvPr>
              <p:cNvCxnSpPr/>
              <p:nvPr/>
            </p:nvCxnSpPr>
            <p:spPr>
              <a:xfrm flipV="1">
                <a:off x="2413000" y="2514841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223F176-C1AA-4DBB-9B1F-AE672E8A7985}"/>
                  </a:ext>
                </a:extLst>
              </p:cNvPr>
              <p:cNvCxnSpPr/>
              <p:nvPr/>
            </p:nvCxnSpPr>
            <p:spPr>
              <a:xfrm flipV="1">
                <a:off x="2413000" y="2614057"/>
                <a:ext cx="1117600" cy="927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C3125722-430A-43BF-986D-23B602554613}"/>
                  </a:ext>
                </a:extLst>
              </p:cNvPr>
              <p:cNvSpPr/>
              <p:nvPr/>
            </p:nvSpPr>
            <p:spPr>
              <a:xfrm>
                <a:off x="2246460" y="2784309"/>
                <a:ext cx="1518249" cy="605316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VVV</a:t>
                </a:r>
              </a:p>
            </p:txBody>
          </p:sp>
          <p:sp>
            <p:nvSpPr>
              <p:cNvPr id="20" name="Rectangle: Top Corners Rounded 19">
                <a:extLst>
                  <a:ext uri="{FF2B5EF4-FFF2-40B4-BE49-F238E27FC236}">
                    <a16:creationId xmlns:a16="http://schemas.microsoft.com/office/drawing/2014/main" id="{D1C09501-9DAD-451B-9156-638DE2BCDFC9}"/>
                  </a:ext>
                </a:extLst>
              </p:cNvPr>
              <p:cNvSpPr/>
              <p:nvPr/>
            </p:nvSpPr>
            <p:spPr>
              <a:xfrm rot="10800000">
                <a:off x="2446786" y="2987751"/>
                <a:ext cx="1117599" cy="548914"/>
              </a:xfrm>
              <a:prstGeom prst="round2Same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202B5FA-4AE8-4068-BB16-2C06652CC9D5}"/>
                </a:ext>
              </a:extLst>
            </p:cNvPr>
            <p:cNvGrpSpPr/>
            <p:nvPr/>
          </p:nvGrpSpPr>
          <p:grpSpPr>
            <a:xfrm>
              <a:off x="1182717" y="4522158"/>
              <a:ext cx="1518249" cy="1036246"/>
              <a:chOff x="1869089" y="4259030"/>
              <a:chExt cx="1518249" cy="1036246"/>
            </a:xfrm>
          </p:grpSpPr>
          <p:sp>
            <p:nvSpPr>
              <p:cNvPr id="22" name="Rectangle: Top Corners Rounded 21">
                <a:extLst>
                  <a:ext uri="{FF2B5EF4-FFF2-40B4-BE49-F238E27FC236}">
                    <a16:creationId xmlns:a16="http://schemas.microsoft.com/office/drawing/2014/main" id="{1C7004ED-E673-4E28-A958-FEB16AAA6071}"/>
                  </a:ext>
                </a:extLst>
              </p:cNvPr>
              <p:cNvSpPr/>
              <p:nvPr/>
            </p:nvSpPr>
            <p:spPr>
              <a:xfrm>
                <a:off x="2078282" y="4259030"/>
                <a:ext cx="1108732" cy="617769"/>
              </a:xfrm>
              <a:prstGeom prst="round2Same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BC29492-5ABC-4288-BFB6-9B8765F91F3B}"/>
                  </a:ext>
                </a:extLst>
              </p:cNvPr>
              <p:cNvSpPr/>
              <p:nvPr/>
            </p:nvSpPr>
            <p:spPr>
              <a:xfrm>
                <a:off x="1869089" y="4677508"/>
                <a:ext cx="1518249" cy="617768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5BB235-B6A1-4996-AE35-544CF09FC391}"/>
                </a:ext>
              </a:extLst>
            </p:cNvPr>
            <p:cNvSpPr/>
            <p:nvPr/>
          </p:nvSpPr>
          <p:spPr>
            <a:xfrm flipV="1">
              <a:off x="1779496" y="4020754"/>
              <a:ext cx="288032" cy="47757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CDEC884B-5C80-4833-8C7A-10E97C1B6E40}"/>
                </a:ext>
              </a:extLst>
            </p:cNvPr>
            <p:cNvSpPr/>
            <p:nvPr/>
          </p:nvSpPr>
          <p:spPr>
            <a:xfrm>
              <a:off x="468717" y="3086812"/>
              <a:ext cx="680213" cy="605316"/>
            </a:xfrm>
            <a:prstGeom prst="wedgeEllipseCallout">
              <a:avLst>
                <a:gd name="adj1" fmla="val 86557"/>
                <a:gd name="adj2" fmla="val 4928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sz="1200" dirty="0"/>
                <a:t>TOP DIE</a:t>
              </a:r>
              <a:endParaRPr lang="en-IN" sz="1200" dirty="0"/>
            </a:p>
          </p:txBody>
        </p:sp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78D47B4D-6651-4B86-9BBB-3005EC1EAE08}"/>
                </a:ext>
              </a:extLst>
            </p:cNvPr>
            <p:cNvSpPr/>
            <p:nvPr/>
          </p:nvSpPr>
          <p:spPr>
            <a:xfrm>
              <a:off x="468717" y="4338247"/>
              <a:ext cx="680213" cy="605316"/>
            </a:xfrm>
            <a:prstGeom prst="wedgeEllipseCallout">
              <a:avLst>
                <a:gd name="adj1" fmla="val 82356"/>
                <a:gd name="adj2" fmla="val 193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sz="1200" dirty="0"/>
                <a:t>BOT DIE</a:t>
              </a:r>
              <a:endParaRPr lang="en-IN" sz="1200" dirty="0"/>
            </a:p>
          </p:txBody>
        </p:sp>
        <p:sp>
          <p:nvSpPr>
            <p:cNvPr id="49" name="Speech Bubble: Oval 48">
              <a:extLst>
                <a:ext uri="{FF2B5EF4-FFF2-40B4-BE49-F238E27FC236}">
                  <a16:creationId xmlns:a16="http://schemas.microsoft.com/office/drawing/2014/main" id="{0D1A3CC7-8AC4-4B23-85B2-0AD6F8B1238E}"/>
                </a:ext>
              </a:extLst>
            </p:cNvPr>
            <p:cNvSpPr/>
            <p:nvPr/>
          </p:nvSpPr>
          <p:spPr>
            <a:xfrm>
              <a:off x="2252397" y="3741698"/>
              <a:ext cx="850245" cy="605316"/>
            </a:xfrm>
            <a:prstGeom prst="wedgeEllipseCallout">
              <a:avLst>
                <a:gd name="adj1" fmla="val -65799"/>
                <a:gd name="adj2" fmla="val 3511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sz="1200" dirty="0"/>
                <a:t>HOT BILLET </a:t>
              </a:r>
              <a:endParaRPr lang="en-IN" sz="1200" dirty="0"/>
            </a:p>
          </p:txBody>
        </p:sp>
      </p:grpSp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A16FF14D-C0EC-4B7C-9B37-D19EC21325B1}"/>
              </a:ext>
            </a:extLst>
          </p:cNvPr>
          <p:cNvSpPr/>
          <p:nvPr/>
        </p:nvSpPr>
        <p:spPr>
          <a:xfrm>
            <a:off x="7396834" y="2302328"/>
            <a:ext cx="1518248" cy="1359953"/>
          </a:xfrm>
          <a:prstGeom prst="wedgeEllipseCallout">
            <a:avLst>
              <a:gd name="adj1" fmla="val -5542"/>
              <a:gd name="adj2" fmla="val 100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FF99"/>
                </a:solidFill>
              </a:rPr>
              <a:t>MINIMIZED (3 - 4 NOS TO 1-2 NOS) </a:t>
            </a:r>
            <a:r>
              <a:rPr lang="kn-IN" sz="1200" b="1" dirty="0">
                <a:solidFill>
                  <a:srgbClr val="FFFF99"/>
                </a:solidFill>
              </a:rPr>
              <a:t> UPSETTER REJECTION</a:t>
            </a:r>
            <a:endParaRPr lang="en-IN" sz="1200" b="1" dirty="0">
              <a:solidFill>
                <a:srgbClr val="FFFF99"/>
              </a:solidFill>
            </a:endParaRPr>
          </a:p>
        </p:txBody>
      </p:sp>
      <p:sp>
        <p:nvSpPr>
          <p:cNvPr id="51" name="Subtitle 4">
            <a:extLst>
              <a:ext uri="{FF2B5EF4-FFF2-40B4-BE49-F238E27FC236}">
                <a16:creationId xmlns:a16="http://schemas.microsoft.com/office/drawing/2014/main" id="{12B12114-EC36-4DB1-B62F-C142E77B13AA}"/>
              </a:ext>
            </a:extLst>
          </p:cNvPr>
          <p:cNvSpPr txBox="1">
            <a:spLocks/>
          </p:cNvSpPr>
          <p:nvPr/>
        </p:nvSpPr>
        <p:spPr bwMode="auto">
          <a:xfrm>
            <a:off x="158706" y="6073394"/>
            <a:ext cx="8756376" cy="73615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400" b="1" dirty="0">
                <a:solidFill>
                  <a:schemeClr val="bg1"/>
                </a:solidFill>
              </a:rPr>
              <a:t>MADE UPSETTER MASTER SAMPLE ACCORDING REQUIRED DIAMETER</a:t>
            </a:r>
          </a:p>
          <a:p>
            <a:r>
              <a:rPr kumimoji="0" lang="en-IN" sz="1400" b="1" dirty="0">
                <a:solidFill>
                  <a:schemeClr val="bg1"/>
                </a:solidFill>
              </a:rPr>
              <a:t>UPSETTER DIE ADJUSTMENT DONE BY USING MASTER SAMPLE </a:t>
            </a:r>
          </a:p>
          <a:p>
            <a:r>
              <a:rPr kumimoji="0" lang="en-IN" sz="1400" b="1" dirty="0">
                <a:solidFill>
                  <a:schemeClr val="bg1"/>
                </a:solidFill>
              </a:rPr>
              <a:t>MINIMIZED UPSETTER REJECTION 3- 4 NOS IN TO 1 – 2 NOS.</a:t>
            </a:r>
          </a:p>
          <a:p>
            <a:endParaRPr kumimoji="0" lang="en-IN" sz="1400" b="1" dirty="0">
              <a:solidFill>
                <a:schemeClr val="bg1"/>
              </a:solidFill>
            </a:endParaRPr>
          </a:p>
          <a:p>
            <a:endParaRPr kumimoji="0" lang="en-IN" sz="1400" b="1" dirty="0">
              <a:solidFill>
                <a:schemeClr val="bg1"/>
              </a:solidFill>
            </a:endParaRPr>
          </a:p>
          <a:p>
            <a:endParaRPr kumimoji="0" lang="en-IN" sz="1400" b="1" dirty="0">
              <a:solidFill>
                <a:schemeClr val="bg1"/>
              </a:solidFill>
            </a:endParaRPr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407DBD20-F32F-46E3-854C-B6B4B6A0648C}"/>
              </a:ext>
            </a:extLst>
          </p:cNvPr>
          <p:cNvSpPr/>
          <p:nvPr/>
        </p:nvSpPr>
        <p:spPr>
          <a:xfrm>
            <a:off x="7307124" y="4259030"/>
            <a:ext cx="432048" cy="60531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: Top Corners Rounded 55">
            <a:extLst>
              <a:ext uri="{FF2B5EF4-FFF2-40B4-BE49-F238E27FC236}">
                <a16:creationId xmlns:a16="http://schemas.microsoft.com/office/drawing/2014/main" id="{982C9103-EBEB-49B7-8AE5-F19E471B2256}"/>
              </a:ext>
            </a:extLst>
          </p:cNvPr>
          <p:cNvSpPr/>
          <p:nvPr/>
        </p:nvSpPr>
        <p:spPr>
          <a:xfrm>
            <a:off x="8378980" y="4259030"/>
            <a:ext cx="432048" cy="60531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Flowchart: Terminator 56">
            <a:extLst>
              <a:ext uri="{FF2B5EF4-FFF2-40B4-BE49-F238E27FC236}">
                <a16:creationId xmlns:a16="http://schemas.microsoft.com/office/drawing/2014/main" id="{942BA842-CBE0-446D-A711-C01F3AA4FA5C}"/>
              </a:ext>
            </a:extLst>
          </p:cNvPr>
          <p:cNvSpPr/>
          <p:nvPr/>
        </p:nvSpPr>
        <p:spPr>
          <a:xfrm>
            <a:off x="7763962" y="4376239"/>
            <a:ext cx="590227" cy="174164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E3C0B3B-3BDC-4D88-A45E-B3E18A696CBC}"/>
              </a:ext>
            </a:extLst>
          </p:cNvPr>
          <p:cNvSpPr/>
          <p:nvPr/>
        </p:nvSpPr>
        <p:spPr>
          <a:xfrm>
            <a:off x="7302223" y="4671819"/>
            <a:ext cx="1518249" cy="61776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77F9814E-014D-4E39-89EA-8ED06FF6ADED}"/>
              </a:ext>
            </a:extLst>
          </p:cNvPr>
          <p:cNvSpPr/>
          <p:nvPr/>
        </p:nvSpPr>
        <p:spPr>
          <a:xfrm>
            <a:off x="725171" y="4095305"/>
            <a:ext cx="647393" cy="179075"/>
          </a:xfrm>
          <a:prstGeom prst="flowChartTerminator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99"/>
              </a:solidFill>
            </a:endParaRPr>
          </a:p>
        </p:txBody>
      </p:sp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550A660B-EFD3-427A-BFD6-C60804B573AC}"/>
              </a:ext>
            </a:extLst>
          </p:cNvPr>
          <p:cNvSpPr/>
          <p:nvPr/>
        </p:nvSpPr>
        <p:spPr>
          <a:xfrm>
            <a:off x="1048867" y="3378951"/>
            <a:ext cx="1306555" cy="627904"/>
          </a:xfrm>
          <a:prstGeom prst="wedgeEllipseCallout">
            <a:avLst>
              <a:gd name="adj1" fmla="val -50422"/>
              <a:gd name="adj2" fmla="val 72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MASTER 47-47.5MM</a:t>
            </a:r>
            <a:endParaRPr lang="en-IN" sz="12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925B4E-5005-40E9-A876-C2AC601E835C}"/>
              </a:ext>
            </a:extLst>
          </p:cNvPr>
          <p:cNvGrpSpPr/>
          <p:nvPr/>
        </p:nvGrpSpPr>
        <p:grpSpPr>
          <a:xfrm>
            <a:off x="5247931" y="1883144"/>
            <a:ext cx="1518249" cy="2169498"/>
            <a:chOff x="2246460" y="1367167"/>
            <a:chExt cx="1518249" cy="2169498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2E9067C-EADC-4FC3-B30B-73423B10DC16}"/>
                </a:ext>
              </a:extLst>
            </p:cNvPr>
            <p:cNvSpPr/>
            <p:nvPr/>
          </p:nvSpPr>
          <p:spPr>
            <a:xfrm>
              <a:off x="2413000" y="1367167"/>
              <a:ext cx="1117600" cy="17653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25528C9-4F9C-4EEA-A9AA-1C6BACBF2532}"/>
                </a:ext>
              </a:extLst>
            </p:cNvPr>
            <p:cNvCxnSpPr/>
            <p:nvPr/>
          </p:nvCxnSpPr>
          <p:spPr>
            <a:xfrm flipV="1">
              <a:off x="2413000" y="18108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2AF55AF-3900-493A-B63B-42393849F04E}"/>
                </a:ext>
              </a:extLst>
            </p:cNvPr>
            <p:cNvCxnSpPr/>
            <p:nvPr/>
          </p:nvCxnSpPr>
          <p:spPr>
            <a:xfrm flipV="1">
              <a:off x="2413000" y="1925128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61091F-3C1B-4E48-8952-1724137A8723}"/>
                </a:ext>
              </a:extLst>
            </p:cNvPr>
            <p:cNvCxnSpPr/>
            <p:nvPr/>
          </p:nvCxnSpPr>
          <p:spPr>
            <a:xfrm flipV="1">
              <a:off x="2413000" y="203727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FDF0DBA-D78D-4FC7-8D49-EAF27F2CCC86}"/>
                </a:ext>
              </a:extLst>
            </p:cNvPr>
            <p:cNvCxnSpPr/>
            <p:nvPr/>
          </p:nvCxnSpPr>
          <p:spPr>
            <a:xfrm flipV="1">
              <a:off x="2413000" y="215708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1A77329-63F4-47DE-83AA-5645D0404798}"/>
                </a:ext>
              </a:extLst>
            </p:cNvPr>
            <p:cNvCxnSpPr/>
            <p:nvPr/>
          </p:nvCxnSpPr>
          <p:spPr>
            <a:xfrm flipV="1">
              <a:off x="2413000" y="2276519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973881-C9CA-4998-8B46-23A090F90EC4}"/>
                </a:ext>
              </a:extLst>
            </p:cNvPr>
            <p:cNvCxnSpPr/>
            <p:nvPr/>
          </p:nvCxnSpPr>
          <p:spPr>
            <a:xfrm flipV="1">
              <a:off x="2413000" y="2396913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B2D5D7-3D00-4A8C-99D2-F2A3D7A87A10}"/>
                </a:ext>
              </a:extLst>
            </p:cNvPr>
            <p:cNvCxnSpPr/>
            <p:nvPr/>
          </p:nvCxnSpPr>
          <p:spPr>
            <a:xfrm flipV="1">
              <a:off x="2413000" y="1698685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609557E-F571-48E6-937D-EB9D8D888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653" y="1367168"/>
              <a:ext cx="931653" cy="66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FD4FAD0-CB20-4885-98DB-092878464C28}"/>
                </a:ext>
              </a:extLst>
            </p:cNvPr>
            <p:cNvCxnSpPr/>
            <p:nvPr/>
          </p:nvCxnSpPr>
          <p:spPr>
            <a:xfrm flipV="1">
              <a:off x="2413000" y="158416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39A536-D233-4ED9-B61D-F0B6C350F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000" y="1491757"/>
              <a:ext cx="1117600" cy="721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6BE07B1-D95B-4F95-B746-F26E0E6DA9A8}"/>
                </a:ext>
              </a:extLst>
            </p:cNvPr>
            <p:cNvCxnSpPr/>
            <p:nvPr/>
          </p:nvCxnSpPr>
          <p:spPr>
            <a:xfrm flipV="1">
              <a:off x="2413000" y="2514841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A4E2AD2-773D-425E-9358-D0E6C99484CB}"/>
                </a:ext>
              </a:extLst>
            </p:cNvPr>
            <p:cNvCxnSpPr/>
            <p:nvPr/>
          </p:nvCxnSpPr>
          <p:spPr>
            <a:xfrm flipV="1">
              <a:off x="2413000" y="2614057"/>
              <a:ext cx="1117600" cy="92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8D63ECB-11D8-4664-A1D7-4179038E8F82}"/>
                </a:ext>
              </a:extLst>
            </p:cNvPr>
            <p:cNvSpPr/>
            <p:nvPr/>
          </p:nvSpPr>
          <p:spPr>
            <a:xfrm>
              <a:off x="2246460" y="2784309"/>
              <a:ext cx="1518249" cy="605316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VVV</a:t>
              </a:r>
            </a:p>
          </p:txBody>
        </p:sp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6B44E31C-7B44-4EA7-A1C7-5D9AC0EAFC9A}"/>
                </a:ext>
              </a:extLst>
            </p:cNvPr>
            <p:cNvSpPr/>
            <p:nvPr/>
          </p:nvSpPr>
          <p:spPr>
            <a:xfrm rot="10800000">
              <a:off x="2446786" y="2987751"/>
              <a:ext cx="1117599" cy="548914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357A681-EC50-4C7F-9F58-8EA1BAB25726}"/>
              </a:ext>
            </a:extLst>
          </p:cNvPr>
          <p:cNvGrpSpPr/>
          <p:nvPr/>
        </p:nvGrpSpPr>
        <p:grpSpPr>
          <a:xfrm>
            <a:off x="5239324" y="4270931"/>
            <a:ext cx="1518249" cy="1036246"/>
            <a:chOff x="1869089" y="4259030"/>
            <a:chExt cx="1518249" cy="1036246"/>
          </a:xfrm>
        </p:grpSpPr>
        <p:sp>
          <p:nvSpPr>
            <p:cNvPr id="77" name="Rectangle: Top Corners Rounded 76">
              <a:extLst>
                <a:ext uri="{FF2B5EF4-FFF2-40B4-BE49-F238E27FC236}">
                  <a16:creationId xmlns:a16="http://schemas.microsoft.com/office/drawing/2014/main" id="{D173EF4E-B240-401E-AC25-FC39D12B4610}"/>
                </a:ext>
              </a:extLst>
            </p:cNvPr>
            <p:cNvSpPr/>
            <p:nvPr/>
          </p:nvSpPr>
          <p:spPr>
            <a:xfrm>
              <a:off x="2078282" y="4259030"/>
              <a:ext cx="1108732" cy="617769"/>
            </a:xfrm>
            <a:prstGeom prst="round2Same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711B203-2A14-41E2-8809-0E79164F8BB9}"/>
                </a:ext>
              </a:extLst>
            </p:cNvPr>
            <p:cNvSpPr/>
            <p:nvPr/>
          </p:nvSpPr>
          <p:spPr>
            <a:xfrm>
              <a:off x="1869089" y="4677508"/>
              <a:ext cx="1518249" cy="617768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1" name="Flowchart: Terminator 80">
            <a:extLst>
              <a:ext uri="{FF2B5EF4-FFF2-40B4-BE49-F238E27FC236}">
                <a16:creationId xmlns:a16="http://schemas.microsoft.com/office/drawing/2014/main" id="{6ECE972C-B03D-4E6D-8373-6DFB201A01FB}"/>
              </a:ext>
            </a:extLst>
          </p:cNvPr>
          <p:cNvSpPr/>
          <p:nvPr/>
        </p:nvSpPr>
        <p:spPr>
          <a:xfrm>
            <a:off x="5718317" y="4073237"/>
            <a:ext cx="590227" cy="174164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Speech Bubble: Oval 81">
            <a:extLst>
              <a:ext uri="{FF2B5EF4-FFF2-40B4-BE49-F238E27FC236}">
                <a16:creationId xmlns:a16="http://schemas.microsoft.com/office/drawing/2014/main" id="{7F701EBA-E558-40A1-94AC-185A84CE0637}"/>
              </a:ext>
            </a:extLst>
          </p:cNvPr>
          <p:cNvSpPr/>
          <p:nvPr/>
        </p:nvSpPr>
        <p:spPr>
          <a:xfrm>
            <a:off x="5213553" y="2043796"/>
            <a:ext cx="1599753" cy="1359952"/>
          </a:xfrm>
          <a:prstGeom prst="wedgeEllipseCallout">
            <a:avLst>
              <a:gd name="adj1" fmla="val 2531"/>
              <a:gd name="adj2" fmla="val 96105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UPSETTER PART PRODUCED AS PER SAMPLE 47-47.5mm</a:t>
            </a:r>
            <a:endParaRPr lang="en-IN" sz="1200" dirty="0"/>
          </a:p>
        </p:txBody>
      </p:sp>
      <p:sp>
        <p:nvSpPr>
          <p:cNvPr id="79" name="Speech Bubble: Oval 78">
            <a:extLst>
              <a:ext uri="{FF2B5EF4-FFF2-40B4-BE49-F238E27FC236}">
                <a16:creationId xmlns:a16="http://schemas.microsoft.com/office/drawing/2014/main" id="{042865CC-54B1-4683-B87D-1CFE2F6EB8C0}"/>
              </a:ext>
            </a:extLst>
          </p:cNvPr>
          <p:cNvSpPr/>
          <p:nvPr/>
        </p:nvSpPr>
        <p:spPr>
          <a:xfrm>
            <a:off x="1324255" y="788448"/>
            <a:ext cx="1804899" cy="865577"/>
          </a:xfrm>
          <a:prstGeom prst="wedgeEllipseCallout">
            <a:avLst>
              <a:gd name="adj1" fmla="val -32803"/>
              <a:gd name="adj2" fmla="val 158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200" dirty="0"/>
              <a:t>TOP UPSETTER ADJUSTMENT DONE BY USING MASTER SAMPLE</a:t>
            </a:r>
            <a:endParaRPr lang="en-IN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A05809-8C34-426E-ABE7-D719258F4754}"/>
              </a:ext>
            </a:extLst>
          </p:cNvPr>
          <p:cNvSpPr/>
          <p:nvPr/>
        </p:nvSpPr>
        <p:spPr>
          <a:xfrm>
            <a:off x="517813" y="5606039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1</a:t>
            </a:r>
            <a:endParaRPr lang="en-IN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BC5628F-ED71-4970-B9A1-3F01650EF76B}"/>
              </a:ext>
            </a:extLst>
          </p:cNvPr>
          <p:cNvSpPr/>
          <p:nvPr/>
        </p:nvSpPr>
        <p:spPr>
          <a:xfrm>
            <a:off x="3155822" y="5603947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2</a:t>
            </a:r>
            <a:endParaRPr lang="en-IN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929F7B6-E53C-4A41-B007-BA0D125845CD}"/>
              </a:ext>
            </a:extLst>
          </p:cNvPr>
          <p:cNvSpPr/>
          <p:nvPr/>
        </p:nvSpPr>
        <p:spPr>
          <a:xfrm>
            <a:off x="5399563" y="5610576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3</a:t>
            </a:r>
            <a:endParaRPr lang="en-IN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E9EAC53-1025-41D9-B5A6-1865CE714BE9}"/>
              </a:ext>
            </a:extLst>
          </p:cNvPr>
          <p:cNvSpPr/>
          <p:nvPr/>
        </p:nvSpPr>
        <p:spPr>
          <a:xfrm>
            <a:off x="7478772" y="5610576"/>
            <a:ext cx="1117600" cy="37985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STEP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411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9609-62C7-4674-9FAA-66B26A05C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# KAIZEN POINT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2C237-920E-434F-924D-374190EA6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UNDERFILL PARTS REJECTION REDUCTION</a:t>
            </a:r>
          </a:p>
        </p:txBody>
      </p:sp>
    </p:spTree>
    <p:extLst>
      <p:ext uri="{BB962C8B-B14F-4D97-AF65-F5344CB8AC3E}">
        <p14:creationId xmlns:p14="http://schemas.microsoft.com/office/powerpoint/2010/main" val="245457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4">
            <a:extLst>
              <a:ext uri="{FF2B5EF4-FFF2-40B4-BE49-F238E27FC236}">
                <a16:creationId xmlns:a16="http://schemas.microsoft.com/office/drawing/2014/main" id="{B8B7D7CC-63A4-4DCE-B9CC-9A52CC385F3B}"/>
              </a:ext>
            </a:extLst>
          </p:cNvPr>
          <p:cNvSpPr txBox="1">
            <a:spLocks/>
          </p:cNvSpPr>
          <p:nvPr/>
        </p:nvSpPr>
        <p:spPr bwMode="auto">
          <a:xfrm>
            <a:off x="130424" y="6101416"/>
            <a:ext cx="8756376" cy="5599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n-IN" sz="1400" b="1" dirty="0">
                <a:solidFill>
                  <a:schemeClr val="bg1"/>
                </a:solidFill>
              </a:rPr>
              <a:t>FOUND  MAJOR CAUSES THAT IS THERE IS NO ANY STANDARD FOR</a:t>
            </a:r>
            <a:r>
              <a:rPr kumimoji="0" lang="en-IN" sz="1400" b="1" dirty="0">
                <a:solidFill>
                  <a:schemeClr val="bg1"/>
                </a:solidFill>
              </a:rPr>
              <a:t> SLIDE ADJUSTMENT</a:t>
            </a:r>
            <a:r>
              <a:rPr kumimoji="0" lang="kn-IN" sz="1400" b="1" dirty="0">
                <a:solidFill>
                  <a:schemeClr val="bg1"/>
                </a:solidFill>
              </a:rPr>
              <a:t> AFTER FINISHER DIE</a:t>
            </a:r>
            <a:r>
              <a:rPr kumimoji="0" lang="en-IN" sz="1400" b="1" dirty="0">
                <a:solidFill>
                  <a:schemeClr val="bg1"/>
                </a:solidFill>
              </a:rPr>
              <a:t>S</a:t>
            </a:r>
            <a:r>
              <a:rPr kumimoji="0" lang="kn-IN" sz="1400" b="1" dirty="0">
                <a:solidFill>
                  <a:schemeClr val="bg1"/>
                </a:solidFill>
              </a:rPr>
              <a:t> CHANGE</a:t>
            </a:r>
            <a:r>
              <a:rPr kumimoji="0" lang="en-IN" sz="14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D1EE4959-00BC-4F92-8E6E-B1940501260B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CAUSE ANALYSIS</a:t>
            </a:r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D88302-C5BB-4372-A178-E2F6BAD57A1D}"/>
              </a:ext>
            </a:extLst>
          </p:cNvPr>
          <p:cNvGrpSpPr/>
          <p:nvPr/>
        </p:nvGrpSpPr>
        <p:grpSpPr>
          <a:xfrm>
            <a:off x="179512" y="1720901"/>
            <a:ext cx="8756376" cy="4084363"/>
            <a:chOff x="8836" y="2906552"/>
            <a:chExt cx="9036496" cy="3396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B75439-DA03-45D4-B1C6-77F4B5483D05}"/>
                </a:ext>
              </a:extLst>
            </p:cNvPr>
            <p:cNvGrpSpPr/>
            <p:nvPr/>
          </p:nvGrpSpPr>
          <p:grpSpPr>
            <a:xfrm>
              <a:off x="8836" y="2906552"/>
              <a:ext cx="9036496" cy="3396601"/>
              <a:chOff x="0" y="2946582"/>
              <a:chExt cx="9036496" cy="339660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1E0EC1E-86FF-40CB-A2A7-B42EC8D2C54A}"/>
                  </a:ext>
                </a:extLst>
              </p:cNvPr>
              <p:cNvGrpSpPr/>
              <p:nvPr/>
            </p:nvGrpSpPr>
            <p:grpSpPr>
              <a:xfrm>
                <a:off x="107504" y="3284984"/>
                <a:ext cx="8734673" cy="2926451"/>
                <a:chOff x="49795" y="3120094"/>
                <a:chExt cx="8734673" cy="292645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B7C7D58-0DC1-4006-B302-F05F0B566A91}"/>
                    </a:ext>
                  </a:extLst>
                </p:cNvPr>
                <p:cNvGrpSpPr/>
                <p:nvPr/>
              </p:nvGrpSpPr>
              <p:grpSpPr>
                <a:xfrm>
                  <a:off x="49795" y="4668422"/>
                  <a:ext cx="1611089" cy="728461"/>
                  <a:chOff x="49795" y="4668422"/>
                  <a:chExt cx="1611089" cy="728461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017571FB-C938-4B0D-B0BF-4236C36D0F93}"/>
                      </a:ext>
                    </a:extLst>
                  </p:cNvPr>
                  <p:cNvSpPr/>
                  <p:nvPr/>
                </p:nvSpPr>
                <p:spPr>
                  <a:xfrm>
                    <a:off x="49795" y="4668422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900" b="1" dirty="0">
                        <a:solidFill>
                          <a:schemeClr val="tx1"/>
                        </a:solidFill>
                      </a:rPr>
                      <a:t>LOAD</a:t>
                    </a:r>
                    <a:endParaRPr lang="en-IN" sz="9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E556A44A-6CE0-439D-8BFB-687A78ADFA34}"/>
                      </a:ext>
                    </a:extLst>
                  </p:cNvPr>
                  <p:cNvCxnSpPr>
                    <a:cxnSpLocks/>
                    <a:stCxn id="74" idx="3"/>
                  </p:cNvCxnSpPr>
                  <p:nvPr/>
                </p:nvCxnSpPr>
                <p:spPr>
                  <a:xfrm flipV="1">
                    <a:off x="985899" y="4794856"/>
                    <a:ext cx="674985" cy="2296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287A25A-0035-460C-8B92-086644C42595}"/>
                      </a:ext>
                    </a:extLst>
                  </p:cNvPr>
                  <p:cNvSpPr/>
                  <p:nvPr/>
                </p:nvSpPr>
                <p:spPr>
                  <a:xfrm>
                    <a:off x="233018" y="5139423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800" b="1" dirty="0">
                        <a:solidFill>
                          <a:schemeClr val="tx1"/>
                        </a:solidFill>
                      </a:rPr>
                      <a:t>IMPACT LOAD</a:t>
                    </a:r>
                    <a:endParaRPr lang="en-IN" sz="8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77" name="Straight Arrow Connector 76">
                    <a:extLst>
                      <a:ext uri="{FF2B5EF4-FFF2-40B4-BE49-F238E27FC236}">
                        <a16:creationId xmlns:a16="http://schemas.microsoft.com/office/drawing/2014/main" id="{2840D6AC-CA44-41DD-BD29-32C61C460211}"/>
                      </a:ext>
                    </a:extLst>
                  </p:cNvPr>
                  <p:cNvCxnSpPr>
                    <a:cxnSpLocks/>
                    <a:stCxn id="76" idx="0"/>
                  </p:cNvCxnSpPr>
                  <p:nvPr/>
                </p:nvCxnSpPr>
                <p:spPr>
                  <a:xfrm flipV="1">
                    <a:off x="701070" y="4823960"/>
                    <a:ext cx="631109" cy="315463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8927A8CA-3778-47E2-8DA8-88BE6862F211}"/>
                    </a:ext>
                  </a:extLst>
                </p:cNvPr>
                <p:cNvGrpSpPr/>
                <p:nvPr/>
              </p:nvGrpSpPr>
              <p:grpSpPr>
                <a:xfrm>
                  <a:off x="101908" y="3120094"/>
                  <a:ext cx="8682560" cy="2926451"/>
                  <a:chOff x="101908" y="3120094"/>
                  <a:chExt cx="8682560" cy="2926451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45FF3D-EA3E-414A-8F94-8F1ECDF25BAC}"/>
                      </a:ext>
                    </a:extLst>
                  </p:cNvPr>
                  <p:cNvSpPr/>
                  <p:nvPr/>
                </p:nvSpPr>
                <p:spPr>
                  <a:xfrm>
                    <a:off x="7560332" y="4077072"/>
                    <a:ext cx="1224136" cy="720080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1100" b="1" dirty="0">
                        <a:solidFill>
                          <a:schemeClr val="tx1"/>
                        </a:solidFill>
                      </a:rPr>
                      <a:t>MORE UNDERFILL REJECTION</a:t>
                    </a:r>
                    <a:endParaRPr lang="en-IN" sz="11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33020EC5-A778-4AF9-BBCA-559BFEC9E0E8}"/>
                      </a:ext>
                    </a:extLst>
                  </p:cNvPr>
                  <p:cNvCxnSpPr>
                    <a:cxnSpLocks/>
                    <a:endCxn id="21" idx="1"/>
                  </p:cNvCxnSpPr>
                  <p:nvPr/>
                </p:nvCxnSpPr>
                <p:spPr>
                  <a:xfrm>
                    <a:off x="539552" y="4437112"/>
                    <a:ext cx="702078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DF2ACFC7-4470-400B-AD1D-D111875414AF}"/>
                      </a:ext>
                    </a:extLst>
                  </p:cNvPr>
                  <p:cNvGrpSpPr/>
                  <p:nvPr/>
                </p:nvGrpSpPr>
                <p:grpSpPr>
                  <a:xfrm>
                    <a:off x="4568352" y="3130996"/>
                    <a:ext cx="1767844" cy="1306116"/>
                    <a:chOff x="4467517" y="3131750"/>
                    <a:chExt cx="1767844" cy="1306116"/>
                  </a:xfrm>
                </p:grpSpPr>
                <p:cxnSp>
                  <p:nvCxnSpPr>
                    <p:cNvPr id="72" name="Straight Arrow Connector 71">
                      <a:extLst>
                        <a:ext uri="{FF2B5EF4-FFF2-40B4-BE49-F238E27FC236}">
                          <a16:creationId xmlns:a16="http://schemas.microsoft.com/office/drawing/2014/main" id="{119EB0D6-9AA7-44F9-B687-96E9AF624C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19237" y="3398840"/>
                      <a:ext cx="1116124" cy="103902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F323D24A-5C67-4163-9E45-8A2802FD33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517" y="3131750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MAN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BB1DDF77-A2DC-4609-8B86-87B35783425F}"/>
                      </a:ext>
                    </a:extLst>
                  </p:cNvPr>
                  <p:cNvGrpSpPr/>
                  <p:nvPr/>
                </p:nvGrpSpPr>
                <p:grpSpPr>
                  <a:xfrm>
                    <a:off x="1439772" y="3120094"/>
                    <a:ext cx="1779279" cy="1310186"/>
                    <a:chOff x="1447836" y="3120249"/>
                    <a:chExt cx="1779279" cy="1310186"/>
                  </a:xfrm>
                </p:grpSpPr>
                <p:cxnSp>
                  <p:nvCxnSpPr>
                    <p:cNvPr id="70" name="Straight Arrow Connector 69">
                      <a:extLst>
                        <a:ext uri="{FF2B5EF4-FFF2-40B4-BE49-F238E27FC236}">
                          <a16:creationId xmlns:a16="http://schemas.microsoft.com/office/drawing/2014/main" id="{7886D515-E766-4C6E-BB6A-15E1435EF4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10991" y="3391409"/>
                      <a:ext cx="1116124" cy="1039026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223A1860-B6E5-43C1-B573-C3FC31A3B3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36" y="3120249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7A1B6278-F014-4722-9E6E-4BCFFBFF4F19}"/>
                      </a:ext>
                    </a:extLst>
                  </p:cNvPr>
                  <p:cNvGrpSpPr/>
                  <p:nvPr/>
                </p:nvGrpSpPr>
                <p:grpSpPr>
                  <a:xfrm>
                    <a:off x="5065165" y="4465662"/>
                    <a:ext cx="1548238" cy="1572678"/>
                    <a:chOff x="5065165" y="4465662"/>
                    <a:chExt cx="1548238" cy="1572678"/>
                  </a:xfrm>
                </p:grpSpPr>
                <p:cxnSp>
                  <p:nvCxnSpPr>
                    <p:cNvPr id="68" name="Straight Arrow Connector 67">
                      <a:extLst>
                        <a:ext uri="{FF2B5EF4-FFF2-40B4-BE49-F238E27FC236}">
                          <a16:creationId xmlns:a16="http://schemas.microsoft.com/office/drawing/2014/main" id="{A24E9267-F5F0-43DA-A32D-094CCA987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677299" y="4465662"/>
                      <a:ext cx="936104" cy="131521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27CAEB3B-3951-412B-B729-ED9667AB7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5165" y="5780879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MATERIAL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C2BE5C96-08D8-46D4-863C-D26F2E8B1658}"/>
                      </a:ext>
                    </a:extLst>
                  </p:cNvPr>
                  <p:cNvGrpSpPr/>
                  <p:nvPr/>
                </p:nvGrpSpPr>
                <p:grpSpPr>
                  <a:xfrm>
                    <a:off x="2546623" y="4465662"/>
                    <a:ext cx="1540995" cy="1580883"/>
                    <a:chOff x="1014781" y="4475165"/>
                    <a:chExt cx="1540995" cy="1580883"/>
                  </a:xfrm>
                </p:grpSpPr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C0A0847A-EE86-4BCD-87F7-C623B014B13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619672" y="4475165"/>
                      <a:ext cx="936104" cy="131521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DF561811-B5C5-4FED-8417-EBC9BCE15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781" y="5798587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ENVIRONMENT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C0806C47-621F-4810-B83F-E0FA27928CFB}"/>
                      </a:ext>
                    </a:extLst>
                  </p:cNvPr>
                  <p:cNvGrpSpPr/>
                  <p:nvPr/>
                </p:nvGrpSpPr>
                <p:grpSpPr>
                  <a:xfrm>
                    <a:off x="393494" y="4446837"/>
                    <a:ext cx="1540995" cy="1580883"/>
                    <a:chOff x="1014781" y="4475165"/>
                    <a:chExt cx="1540995" cy="1580883"/>
                  </a:xfrm>
                </p:grpSpPr>
                <p:cxnSp>
                  <p:nvCxnSpPr>
                    <p:cNvPr id="64" name="Straight Arrow Connector 63">
                      <a:extLst>
                        <a:ext uri="{FF2B5EF4-FFF2-40B4-BE49-F238E27FC236}">
                          <a16:creationId xmlns:a16="http://schemas.microsoft.com/office/drawing/2014/main" id="{BDC8273F-EA9A-4C1D-BF14-27336A7457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619672" y="4475165"/>
                      <a:ext cx="936104" cy="131521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9E3F217A-E597-4ED8-92FF-573D25F35B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781" y="5798587"/>
                      <a:ext cx="1209782" cy="257461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1000" b="1" dirty="0">
                          <a:solidFill>
                            <a:schemeClr val="tx1"/>
                          </a:solidFill>
                        </a:rPr>
                        <a:t>MACHINE</a:t>
                      </a:r>
                      <a:endParaRPr lang="en-IN" sz="1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429C7204-3D1F-4B74-A18E-ED9B6433AC95}"/>
                      </a:ext>
                    </a:extLst>
                  </p:cNvPr>
                  <p:cNvGrpSpPr/>
                  <p:nvPr/>
                </p:nvGrpSpPr>
                <p:grpSpPr>
                  <a:xfrm>
                    <a:off x="3478787" y="4737149"/>
                    <a:ext cx="1825856" cy="781096"/>
                    <a:chOff x="3478787" y="4737149"/>
                    <a:chExt cx="1825856" cy="781096"/>
                  </a:xfrm>
                </p:grpSpPr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24C1BBA2-F2F2-4CD4-8257-E9D8091CB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DUST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086BAF9C-F643-4EB1-A92B-51EFB426A4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3CBC8BF8-C9AE-43FA-9D1A-27CD36C6B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3714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BILLET SCALES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9B8532CC-13C1-46B4-B54C-9DB0E3D1F961}"/>
                        </a:ext>
                      </a:extLst>
                    </p:cNvPr>
                    <p:cNvCxnSpPr>
                      <a:cxnSpLocks/>
                      <a:stCxn id="62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DF40FC8E-C639-4D03-B5D7-D8DE3BCA95F5}"/>
                      </a:ext>
                    </a:extLst>
                  </p:cNvPr>
                  <p:cNvGrpSpPr/>
                  <p:nvPr/>
                </p:nvGrpSpPr>
                <p:grpSpPr>
                  <a:xfrm>
                    <a:off x="1393195" y="4576694"/>
                    <a:ext cx="1825856" cy="781096"/>
                    <a:chOff x="3478787" y="4737149"/>
                    <a:chExt cx="1825856" cy="781096"/>
                  </a:xfrm>
                </p:grpSpPr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4C0E2900-A87B-46DF-8DFD-80C70A4C8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WRONG LOAD INDICATION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4646134-A27D-4FDB-B2D1-2C64B37750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18A45C32-24CA-4C05-9377-0BF4578CA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3714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IMPROPER LUBRICATION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9" name="Straight Arrow Connector 58">
                      <a:extLst>
                        <a:ext uri="{FF2B5EF4-FFF2-40B4-BE49-F238E27FC236}">
                          <a16:creationId xmlns:a16="http://schemas.microsoft.com/office/drawing/2014/main" id="{DC2C250D-BEF8-40E3-B184-88192DB48BE9}"/>
                        </a:ext>
                      </a:extLst>
                    </p:cNvPr>
                    <p:cNvCxnSpPr>
                      <a:cxnSpLocks/>
                      <a:stCxn id="58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85210907-4D39-4A79-8C5C-17FB13133B23}"/>
                      </a:ext>
                    </a:extLst>
                  </p:cNvPr>
                  <p:cNvGrpSpPr/>
                  <p:nvPr/>
                </p:nvGrpSpPr>
                <p:grpSpPr>
                  <a:xfrm>
                    <a:off x="5955278" y="4766238"/>
                    <a:ext cx="1825856" cy="781096"/>
                    <a:chOff x="3478787" y="4737149"/>
                    <a:chExt cx="1825856" cy="781096"/>
                  </a:xfrm>
                </p:grpSpPr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DC7F4F02-2EB2-4D4E-88DA-62C2325D4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BILLET WEIGHT OVER SIZE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D81C81F2-7FD2-4F6D-AC71-75F0E8A9BA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EF841340-F92F-40D9-9688-B277A466D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37149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DIES WORNOUT 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5" name="Straight Arrow Connector 54">
                      <a:extLst>
                        <a:ext uri="{FF2B5EF4-FFF2-40B4-BE49-F238E27FC236}">
                          <a16:creationId xmlns:a16="http://schemas.microsoft.com/office/drawing/2014/main" id="{90F1C892-AEC5-4DC3-97B2-2FCF04978CD4}"/>
                        </a:ext>
                      </a:extLst>
                    </p:cNvPr>
                    <p:cNvCxnSpPr>
                      <a:cxnSpLocks/>
                      <a:stCxn id="54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4CF21D94-C47D-4E55-97EB-8D8E3855A48A}"/>
                      </a:ext>
                    </a:extLst>
                  </p:cNvPr>
                  <p:cNvGrpSpPr/>
                  <p:nvPr/>
                </p:nvGrpSpPr>
                <p:grpSpPr>
                  <a:xfrm>
                    <a:off x="5734476" y="3243546"/>
                    <a:ext cx="1983724" cy="781097"/>
                    <a:chOff x="3478787" y="4737148"/>
                    <a:chExt cx="1983724" cy="781097"/>
                  </a:xfrm>
                </p:grpSpPr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81608B13-9772-48C1-B6FD-CB6F6EF95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172485"/>
                      <a:ext cx="1093972" cy="3457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TOP UPSETTER DIE ADJUSTMENT NOT DONE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E2EB8445-E0E8-49B5-BC31-7826159ADC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661FE433-9345-483F-B146-57A7B8BF6A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3" y="4737148"/>
                      <a:ext cx="957345" cy="292327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BILLET NOT KEPT CENTER OF THE DIE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D5752FA6-4C23-4624-8F60-165D3EC0A280}"/>
                        </a:ext>
                      </a:extLst>
                    </p:cNvPr>
                    <p:cNvCxnSpPr>
                      <a:cxnSpLocks/>
                      <a:stCxn id="50" idx="2"/>
                    </p:cNvCxnSpPr>
                    <p:nvPr/>
                  </p:nvCxnSpPr>
                  <p:spPr>
                    <a:xfrm flipH="1">
                      <a:off x="3923665" y="5029475"/>
                      <a:ext cx="655112" cy="342871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7FBA3B2C-15FF-4936-AD77-2C3A77363FE0}"/>
                      </a:ext>
                    </a:extLst>
                  </p:cNvPr>
                  <p:cNvGrpSpPr/>
                  <p:nvPr/>
                </p:nvGrpSpPr>
                <p:grpSpPr>
                  <a:xfrm>
                    <a:off x="2649554" y="3215527"/>
                    <a:ext cx="1825856" cy="788461"/>
                    <a:chOff x="3478787" y="4729784"/>
                    <a:chExt cx="1825856" cy="788461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D1D11400-5E92-4D81-A47A-6203DED7A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8539" y="5260785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tx1"/>
                          </a:solidFill>
                        </a:rPr>
                        <a:t>SETTING</a:t>
                      </a:r>
                      <a:endParaRPr lang="en-IN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940756AA-726F-4806-BD96-DBB4E53CCA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787" y="5372346"/>
                      <a:ext cx="889752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4767726C-D819-44F2-B379-54216C2C5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0104" y="4729784"/>
                      <a:ext cx="936104" cy="264825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EVERY DIE DIFFERENT HEIGHT 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7" name="Straight Arrow Connector 46">
                      <a:extLst>
                        <a:ext uri="{FF2B5EF4-FFF2-40B4-BE49-F238E27FC236}">
                          <a16:creationId xmlns:a16="http://schemas.microsoft.com/office/drawing/2014/main" id="{96A00D1F-10CA-40E3-ADC1-595D6D9E4BC1}"/>
                        </a:ext>
                      </a:extLst>
                    </p:cNvPr>
                    <p:cNvCxnSpPr>
                      <a:cxnSpLocks/>
                      <a:stCxn id="46" idx="2"/>
                    </p:cNvCxnSpPr>
                    <p:nvPr/>
                  </p:nvCxnSpPr>
                  <p:spPr>
                    <a:xfrm flipH="1">
                      <a:off x="3923664" y="4994609"/>
                      <a:ext cx="644492" cy="37773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FA81399-8483-4702-A6E1-FC22C44CB1BA}"/>
                      </a:ext>
                    </a:extLst>
                  </p:cNvPr>
                  <p:cNvSpPr/>
                  <p:nvPr/>
                </p:nvSpPr>
                <p:spPr>
                  <a:xfrm>
                    <a:off x="4741195" y="4042206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800" b="1" dirty="0">
                        <a:solidFill>
                          <a:schemeClr val="tx1"/>
                        </a:solidFill>
                      </a:rPr>
                      <a:t>DIES NOT FULLY TIGHTED</a:t>
                    </a:r>
                    <a:endParaRPr lang="en-IN" sz="8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C3E26CB-D1AF-4906-A795-049583252715}"/>
                      </a:ext>
                    </a:extLst>
                  </p:cNvPr>
                  <p:cNvCxnSpPr>
                    <a:cxnSpLocks/>
                    <a:stCxn id="33" idx="3"/>
                  </p:cNvCxnSpPr>
                  <p:nvPr/>
                </p:nvCxnSpPr>
                <p:spPr>
                  <a:xfrm>
                    <a:off x="5677299" y="4170936"/>
                    <a:ext cx="341469" cy="0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306C28E3-5197-4787-9984-7964E78EF8B5}"/>
                      </a:ext>
                    </a:extLst>
                  </p:cNvPr>
                  <p:cNvGrpSpPr/>
                  <p:nvPr/>
                </p:nvGrpSpPr>
                <p:grpSpPr>
                  <a:xfrm>
                    <a:off x="101908" y="3423693"/>
                    <a:ext cx="2380656" cy="907307"/>
                    <a:chOff x="-677627" y="4489576"/>
                    <a:chExt cx="2380656" cy="907307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ED049279-7A38-4E92-BA2E-8218AA55F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677627" y="4489576"/>
                      <a:ext cx="1532967" cy="386987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900" b="1" dirty="0">
                          <a:solidFill>
                            <a:schemeClr val="bg1"/>
                          </a:solidFill>
                        </a:rPr>
                        <a:t>THERE IS NO STANDARD FOR SLIDE ADJUSTMENT AFTER DIE CHANGE</a:t>
                      </a:r>
                    </a:p>
                  </p:txBody>
                </p:sp>
                <p:cxnSp>
                  <p:nvCxnSpPr>
                    <p:cNvPr id="41" name="Straight Arrow Connector 40">
                      <a:extLst>
                        <a:ext uri="{FF2B5EF4-FFF2-40B4-BE49-F238E27FC236}">
                          <a16:creationId xmlns:a16="http://schemas.microsoft.com/office/drawing/2014/main" id="{9B0A6481-4154-4F94-A65B-AE3A487AB123}"/>
                        </a:ext>
                      </a:extLst>
                    </p:cNvPr>
                    <p:cNvCxnSpPr>
                      <a:cxnSpLocks/>
                      <a:stCxn id="40" idx="3"/>
                    </p:cNvCxnSpPr>
                    <p:nvPr/>
                  </p:nvCxnSpPr>
                  <p:spPr>
                    <a:xfrm>
                      <a:off x="855340" y="4683069"/>
                      <a:ext cx="847689" cy="98612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5C0D6A00-C17E-4908-A0EC-B77483F72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018" y="5139423"/>
                      <a:ext cx="936104" cy="25746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n-IN" sz="800" b="1" dirty="0">
                          <a:solidFill>
                            <a:schemeClr val="tx1"/>
                          </a:solidFill>
                        </a:rPr>
                        <a:t>DIE WAVENESS</a:t>
                      </a:r>
                      <a:endParaRPr lang="en-IN" sz="8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4A228B3F-AA8B-437B-BE75-6F280FECC237}"/>
                        </a:ext>
                      </a:extLst>
                    </p:cNvPr>
                    <p:cNvCxnSpPr>
                      <a:cxnSpLocks/>
                      <a:stCxn id="42" idx="0"/>
                    </p:cNvCxnSpPr>
                    <p:nvPr/>
                  </p:nvCxnSpPr>
                  <p:spPr>
                    <a:xfrm flipV="1">
                      <a:off x="701070" y="4778046"/>
                      <a:ext cx="690278" cy="361377"/>
                    </a:xfrm>
                    <a:prstGeom prst="straightConnector1">
                      <a:avLst/>
                    </a:prstGeom>
                    <a:ln w="952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0D3146F8-14D4-426F-A37B-39EC7DDB1BE8}"/>
                      </a:ext>
                    </a:extLst>
                  </p:cNvPr>
                  <p:cNvSpPr/>
                  <p:nvPr/>
                </p:nvSpPr>
                <p:spPr>
                  <a:xfrm>
                    <a:off x="3217014" y="4093044"/>
                    <a:ext cx="936104" cy="257460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n-IN" sz="900" b="1" dirty="0">
                        <a:solidFill>
                          <a:sysClr val="windowText" lastClr="000000"/>
                        </a:solidFill>
                      </a:rPr>
                      <a:t>NO MASTER SAMPLE</a:t>
                    </a:r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2793B1C5-16A3-45BE-82C9-F834A244ED75}"/>
                      </a:ext>
                    </a:extLst>
                  </p:cNvPr>
                  <p:cNvCxnSpPr>
                    <a:cxnSpLocks/>
                    <a:stCxn id="38" idx="0"/>
                  </p:cNvCxnSpPr>
                  <p:nvPr/>
                </p:nvCxnSpPr>
                <p:spPr>
                  <a:xfrm flipH="1" flipV="1">
                    <a:off x="2989570" y="3878744"/>
                    <a:ext cx="695496" cy="214300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3F50962-ACF2-44C3-898E-BF35FA51A0A6}"/>
                  </a:ext>
                </a:extLst>
              </p:cNvPr>
              <p:cNvSpPr/>
              <p:nvPr/>
            </p:nvSpPr>
            <p:spPr>
              <a:xfrm>
                <a:off x="0" y="2946582"/>
                <a:ext cx="9036496" cy="33966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1B6094-F81D-4AEE-AEE8-7B9D37E9B405}"/>
                </a:ext>
              </a:extLst>
            </p:cNvPr>
            <p:cNvSpPr/>
            <p:nvPr/>
          </p:nvSpPr>
          <p:spPr>
            <a:xfrm>
              <a:off x="1767008" y="5542629"/>
              <a:ext cx="936104" cy="2574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sz="800" b="1" dirty="0">
                  <a:solidFill>
                    <a:schemeClr val="tx1"/>
                  </a:solidFill>
                </a:rPr>
                <a:t>RAM STROKE VARIATION</a:t>
              </a:r>
              <a:endParaRPr lang="en-IN" sz="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926941-E1EF-460C-9D9F-EF4AD035808F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235667" y="5671359"/>
              <a:ext cx="531341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977CC9B-50AD-4CDF-B7CB-08D673E0231D}"/>
              </a:ext>
            </a:extLst>
          </p:cNvPr>
          <p:cNvSpPr/>
          <p:nvPr/>
        </p:nvSpPr>
        <p:spPr>
          <a:xfrm>
            <a:off x="230719" y="1099077"/>
            <a:ext cx="6830985" cy="418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n-IN" sz="1400" b="1" dirty="0">
                <a:solidFill>
                  <a:schemeClr val="tx1"/>
                </a:solidFill>
              </a:rPr>
              <a:t>CAUSE ANALYSIS FOR MORE  UNDERFILL REJECTION DURING LOAD SETTING 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84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07BC6A3-23F4-4006-8ED1-5BD3E0DFBD7D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CURRENT CONDITION</a:t>
            </a:r>
            <a:endParaRPr lang="en-US" sz="2800" b="1" dirty="0"/>
          </a:p>
        </p:txBody>
      </p:sp>
      <p:sp>
        <p:nvSpPr>
          <p:cNvPr id="3" name="Speech Bubble: Oval 2">
            <a:extLst/>
          </p:cNvPr>
          <p:cNvSpPr/>
          <p:nvPr/>
        </p:nvSpPr>
        <p:spPr>
          <a:xfrm>
            <a:off x="539552" y="1340768"/>
            <a:ext cx="1518248" cy="1359953"/>
          </a:xfrm>
          <a:prstGeom prst="wedgeEllipseCallout">
            <a:avLst>
              <a:gd name="adj1" fmla="val -5542"/>
              <a:gd name="adj2" fmla="val 100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rgbClr val="FFFF99"/>
                </a:solidFill>
              </a:rPr>
              <a:t>UPSETTER OK</a:t>
            </a:r>
          </a:p>
        </p:txBody>
      </p:sp>
      <p:sp>
        <p:nvSpPr>
          <p:cNvPr id="5" name="Rectangle: Top Corners Rounded 4">
            <a:extLst/>
          </p:cNvPr>
          <p:cNvSpPr/>
          <p:nvPr/>
        </p:nvSpPr>
        <p:spPr>
          <a:xfrm>
            <a:off x="449842" y="3297470"/>
            <a:ext cx="432048" cy="60531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Top Corners Rounded 5">
            <a:extLst/>
          </p:cNvPr>
          <p:cNvSpPr/>
          <p:nvPr/>
        </p:nvSpPr>
        <p:spPr>
          <a:xfrm>
            <a:off x="1521698" y="3297470"/>
            <a:ext cx="432048" cy="60531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Flowchart: Terminator 6">
            <a:extLst/>
          </p:cNvPr>
          <p:cNvSpPr/>
          <p:nvPr/>
        </p:nvSpPr>
        <p:spPr>
          <a:xfrm>
            <a:off x="906680" y="3414679"/>
            <a:ext cx="590227" cy="174164"/>
          </a:xfrm>
          <a:prstGeom prst="flowChartTermina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extLst/>
          </p:cNvPr>
          <p:cNvSpPr/>
          <p:nvPr/>
        </p:nvSpPr>
        <p:spPr>
          <a:xfrm>
            <a:off x="444941" y="3710259"/>
            <a:ext cx="1518249" cy="61776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Subtitle 4">
            <a:extLst/>
          </p:cNvPr>
          <p:cNvSpPr txBox="1">
            <a:spLocks/>
          </p:cNvSpPr>
          <p:nvPr/>
        </p:nvSpPr>
        <p:spPr bwMode="auto">
          <a:xfrm>
            <a:off x="179512" y="5198925"/>
            <a:ext cx="8756376" cy="15410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400" b="1" dirty="0">
                <a:solidFill>
                  <a:schemeClr val="bg1"/>
                </a:solidFill>
              </a:rPr>
              <a:t>FIRST STAGE UPSETTER PART OK </a:t>
            </a:r>
          </a:p>
          <a:p>
            <a:r>
              <a:rPr kumimoji="0" lang="en-IN" sz="1400" b="1" dirty="0">
                <a:solidFill>
                  <a:schemeClr val="bg1"/>
                </a:solidFill>
              </a:rPr>
              <a:t>BUT  SECOND STAGE FINISHER PART FOUND UNDERFILL(REJECTED) DURING LOAD SETTING (NEW DIE SETTING)</a:t>
            </a:r>
          </a:p>
          <a:p>
            <a:r>
              <a:rPr kumimoji="0" lang="en-IN" sz="1400" b="1" dirty="0">
                <a:solidFill>
                  <a:schemeClr val="bg1"/>
                </a:solidFill>
              </a:rPr>
              <a:t>BASED ON PREVIOUS PART  UNDERFILL  PERCENTAGE AGAIN ADJUSTING SLIDE HEIGHT THEN  ONE MORE  BILLET USING FOR LOAD SETTING MAY BE THIS PART ALSO GETS REJECTED REASON  OF UNDERFILL.</a:t>
            </a:r>
          </a:p>
          <a:p>
            <a:r>
              <a:rPr kumimoji="0" lang="en-IN" sz="1400" b="1" dirty="0">
                <a:solidFill>
                  <a:schemeClr val="bg1"/>
                </a:solidFill>
              </a:rPr>
              <a:t>LIKE THIS  3-4 PARTS GETTING REJECTED  IN THE REASON OF UNDERFILL </a:t>
            </a:r>
          </a:p>
          <a:p>
            <a:r>
              <a:rPr kumimoji="0" lang="en-IN" sz="1400" b="1" dirty="0">
                <a:solidFill>
                  <a:schemeClr val="bg1"/>
                </a:solidFill>
              </a:rPr>
              <a:t>REASON NO STANDARDS AVAILABALE FOR  SLIDE HEIGHT ADJUSTMENT AFTER DIE CHANGE</a:t>
            </a:r>
          </a:p>
          <a:p>
            <a:endParaRPr kumimoji="0" lang="en-IN" sz="1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F16FA-DD2B-427B-A38E-817C1EBD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11"/>
          <a:stretch/>
        </p:blipFill>
        <p:spPr>
          <a:xfrm>
            <a:off x="2399652" y="1285980"/>
            <a:ext cx="3671087" cy="3042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087040-90BF-4F0B-92BE-A803B7C381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563" r="1622" b="14688"/>
          <a:stretch/>
        </p:blipFill>
        <p:spPr>
          <a:xfrm>
            <a:off x="6175494" y="1079472"/>
            <a:ext cx="2826014" cy="32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5D1F6BF-22B6-48EC-8A09-DB8A31180F45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IMPROVEMENT IDEA</a:t>
            </a:r>
            <a:endParaRPr lang="en-US" sz="2800" b="1" dirty="0"/>
          </a:p>
        </p:txBody>
      </p:sp>
      <p:sp>
        <p:nvSpPr>
          <p:cNvPr id="51" name="Subtitle 4">
            <a:extLst>
              <a:ext uri="{FF2B5EF4-FFF2-40B4-BE49-F238E27FC236}">
                <a16:creationId xmlns:a16="http://schemas.microsoft.com/office/drawing/2014/main" id="{12B12114-EC36-4DB1-B62F-C142E77B13AA}"/>
              </a:ext>
            </a:extLst>
          </p:cNvPr>
          <p:cNvSpPr txBox="1">
            <a:spLocks/>
          </p:cNvSpPr>
          <p:nvPr/>
        </p:nvSpPr>
        <p:spPr bwMode="auto">
          <a:xfrm>
            <a:off x="158706" y="6088967"/>
            <a:ext cx="8756376" cy="5555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400" b="1" dirty="0">
                <a:solidFill>
                  <a:schemeClr val="bg1"/>
                </a:solidFill>
              </a:rPr>
              <a:t>BEFORE MAKING TRIAL PART DIRECTLY SLIDE ADJUSTMENT DONE BY USING ABOVE CALCULATION, SO DIE LOAD SETTING REJECTION MINIMIZED 4 TO 2 NOS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2A4971F-E663-40F6-BF9E-05D325663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65149"/>
              </p:ext>
            </p:extLst>
          </p:nvPr>
        </p:nvGraphicFramePr>
        <p:xfrm>
          <a:off x="158707" y="3429000"/>
          <a:ext cx="8591556" cy="1699692"/>
        </p:xfrm>
        <a:graphic>
          <a:graphicData uri="http://schemas.openxmlformats.org/drawingml/2006/table">
            <a:tbl>
              <a:tblPr/>
              <a:tblGrid>
                <a:gridCol w="799214">
                  <a:extLst>
                    <a:ext uri="{9D8B030D-6E8A-4147-A177-3AD203B41FA5}">
                      <a16:colId xmlns:a16="http://schemas.microsoft.com/office/drawing/2014/main" val="1302343439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3633704004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3951077525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316752399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340101172"/>
                    </a:ext>
                  </a:extLst>
                </a:gridCol>
                <a:gridCol w="648637">
                  <a:extLst>
                    <a:ext uri="{9D8B030D-6E8A-4147-A177-3AD203B41FA5}">
                      <a16:colId xmlns:a16="http://schemas.microsoft.com/office/drawing/2014/main" val="875435563"/>
                    </a:ext>
                  </a:extLst>
                </a:gridCol>
                <a:gridCol w="671803">
                  <a:extLst>
                    <a:ext uri="{9D8B030D-6E8A-4147-A177-3AD203B41FA5}">
                      <a16:colId xmlns:a16="http://schemas.microsoft.com/office/drawing/2014/main" val="921250593"/>
                    </a:ext>
                  </a:extLst>
                </a:gridCol>
                <a:gridCol w="625472">
                  <a:extLst>
                    <a:ext uri="{9D8B030D-6E8A-4147-A177-3AD203B41FA5}">
                      <a16:colId xmlns:a16="http://schemas.microsoft.com/office/drawing/2014/main" val="435014811"/>
                    </a:ext>
                  </a:extLst>
                </a:gridCol>
                <a:gridCol w="443043">
                  <a:extLst>
                    <a:ext uri="{9D8B030D-6E8A-4147-A177-3AD203B41FA5}">
                      <a16:colId xmlns:a16="http://schemas.microsoft.com/office/drawing/2014/main" val="1941117520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919784272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12328184"/>
                    </a:ext>
                  </a:extLst>
                </a:gridCol>
                <a:gridCol w="964268">
                  <a:extLst>
                    <a:ext uri="{9D8B030D-6E8A-4147-A177-3AD203B41FA5}">
                      <a16:colId xmlns:a16="http://schemas.microsoft.com/office/drawing/2014/main" val="1719354738"/>
                    </a:ext>
                  </a:extLst>
                </a:gridCol>
                <a:gridCol w="1103263">
                  <a:extLst>
                    <a:ext uri="{9D8B030D-6E8A-4147-A177-3AD203B41FA5}">
                      <a16:colId xmlns:a16="http://schemas.microsoft.com/office/drawing/2014/main" val="1900861706"/>
                    </a:ext>
                  </a:extLst>
                </a:gridCol>
              </a:tblGrid>
              <a:tr h="28668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0" marR="8330" marT="83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0" marR="8330" marT="833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KAIZEN IDEA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52888"/>
                  </a:ext>
                </a:extLst>
              </a:tr>
              <a:tr h="63897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0" marR="8330" marT="83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NAME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DIE HEIGHT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DIE HEIGHT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SLIDE HEIGHT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UPSETTER DIAMETER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UPSETTER THICKNESS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 LOAD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(220-240T)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 PIN LEVEL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(TOTAL HEIGHT)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TOP+BOT</a:t>
                      </a:r>
                    </a:p>
                  </a:txBody>
                  <a:tcPr marL="8330" marR="8330" marT="83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(TOTAL DIE HEIGHT-SLIDE HEIGHT)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PARTS REJECTED </a:t>
                      </a:r>
                      <a:b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DUE TO UNDERFILL</a:t>
                      </a:r>
                    </a:p>
                  </a:txBody>
                  <a:tcPr marL="8330" marR="8330" marT="833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835067"/>
                  </a:ext>
                </a:extLst>
              </a:tr>
              <a:tr h="382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1ST TIME DIE CHANGE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K55 M4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63.2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107.06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599.2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47.2/47.7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15.5/15.9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170.26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428.94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330" marR="8330" marT="833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410357"/>
                  </a:ext>
                </a:extLst>
              </a:tr>
              <a:tr h="3917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2ND TIME DIE CHANGE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K55 M4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106.8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47.1/47.5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15.5/15.8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169.5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330" marR="8330" marT="833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073933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5DCB7895-E095-4345-AF38-8588A025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48419"/>
              </p:ext>
            </p:extLst>
          </p:nvPr>
        </p:nvGraphicFramePr>
        <p:xfrm>
          <a:off x="158706" y="1124744"/>
          <a:ext cx="8591557" cy="1296143"/>
        </p:xfrm>
        <a:graphic>
          <a:graphicData uri="http://schemas.openxmlformats.org/drawingml/2006/table">
            <a:tbl>
              <a:tblPr/>
              <a:tblGrid>
                <a:gridCol w="799214">
                  <a:extLst>
                    <a:ext uri="{9D8B030D-6E8A-4147-A177-3AD203B41FA5}">
                      <a16:colId xmlns:a16="http://schemas.microsoft.com/office/drawing/2014/main" val="3189874967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1363066631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3753806064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1343116823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3729242152"/>
                    </a:ext>
                  </a:extLst>
                </a:gridCol>
                <a:gridCol w="648637">
                  <a:extLst>
                    <a:ext uri="{9D8B030D-6E8A-4147-A177-3AD203B41FA5}">
                      <a16:colId xmlns:a16="http://schemas.microsoft.com/office/drawing/2014/main" val="909219995"/>
                    </a:ext>
                  </a:extLst>
                </a:gridCol>
                <a:gridCol w="671803">
                  <a:extLst>
                    <a:ext uri="{9D8B030D-6E8A-4147-A177-3AD203B41FA5}">
                      <a16:colId xmlns:a16="http://schemas.microsoft.com/office/drawing/2014/main" val="3494524372"/>
                    </a:ext>
                  </a:extLst>
                </a:gridCol>
                <a:gridCol w="625472">
                  <a:extLst>
                    <a:ext uri="{9D8B030D-6E8A-4147-A177-3AD203B41FA5}">
                      <a16:colId xmlns:a16="http://schemas.microsoft.com/office/drawing/2014/main" val="2368136240"/>
                    </a:ext>
                  </a:extLst>
                </a:gridCol>
                <a:gridCol w="443043">
                  <a:extLst>
                    <a:ext uri="{9D8B030D-6E8A-4147-A177-3AD203B41FA5}">
                      <a16:colId xmlns:a16="http://schemas.microsoft.com/office/drawing/2014/main" val="2055509017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1784416448"/>
                    </a:ext>
                  </a:extLst>
                </a:gridCol>
                <a:gridCol w="555976">
                  <a:extLst>
                    <a:ext uri="{9D8B030D-6E8A-4147-A177-3AD203B41FA5}">
                      <a16:colId xmlns:a16="http://schemas.microsoft.com/office/drawing/2014/main" val="4035745489"/>
                    </a:ext>
                  </a:extLst>
                </a:gridCol>
                <a:gridCol w="964269">
                  <a:extLst>
                    <a:ext uri="{9D8B030D-6E8A-4147-A177-3AD203B41FA5}">
                      <a16:colId xmlns:a16="http://schemas.microsoft.com/office/drawing/2014/main" val="4001537623"/>
                    </a:ext>
                  </a:extLst>
                </a:gridCol>
                <a:gridCol w="1103263">
                  <a:extLst>
                    <a:ext uri="{9D8B030D-6E8A-4147-A177-3AD203B41FA5}">
                      <a16:colId xmlns:a16="http://schemas.microsoft.com/office/drawing/2014/main" val="405033717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0" marR="8330" marT="83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0" marR="8330" marT="833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CONSTANT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KAIZEN IDEA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12517"/>
                  </a:ext>
                </a:extLst>
              </a:tr>
              <a:tr h="62406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30" marR="8330" marT="83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 NAME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DIE HEIGHT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 DIE HEIGHT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SLIDE HEIGHT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UPSETTER DIAMETER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UPSETTER THICKNESS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 LOAD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(220-240T)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 PIN LEVEL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(TOTAL HEIGHT)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TOP+BOT</a:t>
                      </a:r>
                    </a:p>
                  </a:txBody>
                  <a:tcPr marL="8330" marR="8330" marT="833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DIFFERENCE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(TOTAL DIE HEIGHT-SLIDE HEIGHT)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PARTS REJECTED </a:t>
                      </a:r>
                      <a:b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DUE TO UNDERFILL</a:t>
                      </a:r>
                    </a:p>
                  </a:txBody>
                  <a:tcPr marL="8330" marR="8330" marT="833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871855"/>
                  </a:ext>
                </a:extLst>
              </a:tr>
              <a:tr h="384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Calibri" panose="020F0502020204030204" pitchFamily="34" charset="0"/>
                        </a:rPr>
                        <a:t>1ST TIME DIE CHANGE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K55 M4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63.2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107.06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599.2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47.1/47.5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15.5/15.9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170.26</a:t>
                      </a:r>
                    </a:p>
                  </a:txBody>
                  <a:tcPr marL="8330" marR="8330" marT="833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428.94</a:t>
                      </a:r>
                    </a:p>
                  </a:txBody>
                  <a:tcPr marL="8330" marR="8330" marT="833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330" marR="8330" marT="833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386178"/>
                  </a:ext>
                </a:extLst>
              </a:tr>
            </a:tbl>
          </a:graphicData>
        </a:graphic>
      </p:graphicFrame>
      <p:sp>
        <p:nvSpPr>
          <p:cNvPr id="86" name="Title 85">
            <a:extLst>
              <a:ext uri="{FF2B5EF4-FFF2-40B4-BE49-F238E27FC236}">
                <a16:creationId xmlns:a16="http://schemas.microsoft.com/office/drawing/2014/main" id="{75D0857E-89BE-4C17-A42E-5C1318B29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2568140"/>
            <a:ext cx="7704856" cy="538795"/>
          </a:xfrm>
        </p:spPr>
        <p:txBody>
          <a:bodyPr/>
          <a:lstStyle/>
          <a:p>
            <a:r>
              <a:rPr lang="en-US" sz="1800" b="1" dirty="0"/>
              <a:t>DIFFERENCE VALUE 428.94 FOUND CONSTAND GAP FOR SLIDE HEIGHT AND TOTAL DIE HEIGHT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B76A1F4-F0FB-4E6F-AC66-EDB221D7E853}"/>
              </a:ext>
            </a:extLst>
          </p:cNvPr>
          <p:cNvSpPr/>
          <p:nvPr/>
        </p:nvSpPr>
        <p:spPr>
          <a:xfrm>
            <a:off x="6876256" y="2039132"/>
            <a:ext cx="648072" cy="38175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85">
            <a:extLst>
              <a:ext uri="{FF2B5EF4-FFF2-40B4-BE49-F238E27FC236}">
                <a16:creationId xmlns:a16="http://schemas.microsoft.com/office/drawing/2014/main" id="{0FFFEA9A-60BA-4EF4-962E-226FEC13E3B9}"/>
              </a:ext>
            </a:extLst>
          </p:cNvPr>
          <p:cNvSpPr txBox="1">
            <a:spLocks/>
          </p:cNvSpPr>
          <p:nvPr/>
        </p:nvSpPr>
        <p:spPr>
          <a:xfrm>
            <a:off x="602056" y="5450757"/>
            <a:ext cx="7704856" cy="53879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kumimoji="0" lang="en-US" sz="1800" b="1" dirty="0"/>
              <a:t>428.94 + 169.5 = 598.44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2987824" y="5013176"/>
            <a:ext cx="2088232" cy="50405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/>
          </p:cNvPr>
          <p:cNvSpPr/>
          <p:nvPr/>
        </p:nvSpPr>
        <p:spPr>
          <a:xfrm>
            <a:off x="3275856" y="5443316"/>
            <a:ext cx="720080" cy="39598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/>
          </p:cNvPr>
          <p:cNvSpPr/>
          <p:nvPr/>
        </p:nvSpPr>
        <p:spPr>
          <a:xfrm>
            <a:off x="5975413" y="4768908"/>
            <a:ext cx="778954" cy="395982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/>
          </p:cNvPr>
          <p:cNvSpPr/>
          <p:nvPr/>
        </p:nvSpPr>
        <p:spPr>
          <a:xfrm>
            <a:off x="4139952" y="5443316"/>
            <a:ext cx="648072" cy="359784"/>
          </a:xfrm>
          <a:prstGeom prst="ellipse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6005130" y="5371909"/>
            <a:ext cx="1807230" cy="617643"/>
          </a:xfrm>
          <a:prstGeom prst="wedgeRoundRectCallout">
            <a:avLst>
              <a:gd name="adj1" fmla="val -72450"/>
              <a:gd name="adj2" fmla="val -9755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SLIDE HEIGHT SETTED WITHOUT ANY PART REJECTED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8007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5D1F6BF-22B6-48EC-8A09-DB8A31180F45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800" b="1" dirty="0"/>
              <a:t>RESULT</a:t>
            </a:r>
            <a:endParaRPr lang="en-US" sz="2800" b="1" dirty="0"/>
          </a:p>
        </p:txBody>
      </p:sp>
      <p:sp>
        <p:nvSpPr>
          <p:cNvPr id="51" name="Subtitle 4">
            <a:extLst>
              <a:ext uri="{FF2B5EF4-FFF2-40B4-BE49-F238E27FC236}">
                <a16:creationId xmlns:a16="http://schemas.microsoft.com/office/drawing/2014/main" id="{12B12114-EC36-4DB1-B62F-C142E77B13AA}"/>
              </a:ext>
            </a:extLst>
          </p:cNvPr>
          <p:cNvSpPr txBox="1">
            <a:spLocks/>
          </p:cNvSpPr>
          <p:nvPr/>
        </p:nvSpPr>
        <p:spPr bwMode="auto">
          <a:xfrm>
            <a:off x="158706" y="6088967"/>
            <a:ext cx="8756376" cy="5555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400" b="1" dirty="0">
                <a:solidFill>
                  <a:schemeClr val="bg1"/>
                </a:solidFill>
              </a:rPr>
              <a:t>42 NOS SAVED PER DAY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2255"/>
              </p:ext>
            </p:extLst>
          </p:nvPr>
        </p:nvGraphicFramePr>
        <p:xfrm>
          <a:off x="611560" y="908720"/>
          <a:ext cx="6768753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251">
                  <a:extLst>
                    <a:ext uri="{9D8B030D-6E8A-4147-A177-3AD203B41FA5}">
                      <a16:colId xmlns:a16="http://schemas.microsoft.com/office/drawing/2014/main" val="3838611329"/>
                    </a:ext>
                  </a:extLst>
                </a:gridCol>
                <a:gridCol w="2256251">
                  <a:extLst>
                    <a:ext uri="{9D8B030D-6E8A-4147-A177-3AD203B41FA5}">
                      <a16:colId xmlns:a16="http://schemas.microsoft.com/office/drawing/2014/main" val="710233635"/>
                    </a:ext>
                  </a:extLst>
                </a:gridCol>
                <a:gridCol w="2256251">
                  <a:extLst>
                    <a:ext uri="{9D8B030D-6E8A-4147-A177-3AD203B41FA5}">
                      <a16:colId xmlns:a16="http://schemas.microsoft.com/office/drawing/2014/main" val="2288513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DESCRIPTIONS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BEFORE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91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REJECTED QTY FOR 1 DIE SETTING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 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80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EACH SHIFT AVERAGE DIE CHAGING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TIMES</a:t>
                      </a:r>
                    </a:p>
                    <a:p>
                      <a:pPr marL="0" algn="l" defTabSz="914400" rtl="0" eaLnBrk="1" latinLnBrk="0" hangingPunct="1"/>
                      <a:endParaRPr lang="en-I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6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EACH SHIFT TOTAL REJECTION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 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 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32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 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15*3=45 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6*3=27 NOS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6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HF1 &amp; HF2</a:t>
                      </a:r>
                      <a:r>
                        <a:rPr lang="en-IN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PRESS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45+45=90 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27+27=52</a:t>
                      </a:r>
                      <a:r>
                        <a:rPr lang="en-IN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NOS</a:t>
                      </a:r>
                      <a:endParaRPr lang="en-IN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017618"/>
                  </a:ext>
                </a:extLst>
              </a:tr>
            </a:tbl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803565"/>
              </p:ext>
            </p:extLst>
          </p:nvPr>
        </p:nvGraphicFramePr>
        <p:xfrm>
          <a:off x="2123728" y="3681791"/>
          <a:ext cx="4176464" cy="231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707904" y="4293096"/>
            <a:ext cx="1224136" cy="546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9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432EA3-E990-4B23-8B86-F01D67172B36}"/>
              </a:ext>
            </a:extLst>
          </p:cNvPr>
          <p:cNvSpPr/>
          <p:nvPr/>
        </p:nvSpPr>
        <p:spPr>
          <a:xfrm>
            <a:off x="971600" y="3068960"/>
            <a:ext cx="72008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14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50" y="38795"/>
            <a:ext cx="9137650" cy="6819205"/>
            <a:chOff x="0" y="26095"/>
            <a:chExt cx="9137650" cy="6819205"/>
          </a:xfrm>
        </p:grpSpPr>
        <p:pic>
          <p:nvPicPr>
            <p:cNvPr id="5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70425"/>
              <a:ext cx="2608263" cy="2174875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2608263" y="4664075"/>
              <a:ext cx="6518275" cy="218122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ja-JP" sz="1500" dirty="0">
                  <a:solidFill>
                    <a:srgbClr val="0000FF"/>
                  </a:solidFill>
                  <a:latin typeface="Verdana" panose="020B0604030504040204" pitchFamily="34" charset="0"/>
                </a:rPr>
                <a:t>MAP-ID IS SITUATED IN BENGALURU KARNATAKA.</a:t>
              </a:r>
            </a:p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ja-JP" sz="1500" dirty="0">
                  <a:solidFill>
                    <a:srgbClr val="0000FF"/>
                  </a:solidFill>
                  <a:latin typeface="Verdana" panose="020B0604030504040204" pitchFamily="34" charset="0"/>
                </a:rPr>
                <a:t>WE PROCESS FORGINGS, PERFORM MACHINING, HEAT TREATMENT &amp; ASSEMBLY OF CON RODS, CAM SHAFTS, GEARS &amp; SHAFTS</a:t>
              </a:r>
            </a:p>
          </p:txBody>
        </p:sp>
        <p:pic>
          <p:nvPicPr>
            <p:cNvPr id="7" name="Picture 25" descr="P3130014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09863"/>
              <a:ext cx="2365375" cy="1939925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6" descr="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588" y="2700338"/>
              <a:ext cx="2278062" cy="1941512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Object 14"/>
            <p:cNvPicPr preferRelativeResize="0"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" y="836711"/>
              <a:ext cx="2365375" cy="1865214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Object 15"/>
            <p:cNvPicPr preferRelativeResize="0"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875" y="836711"/>
              <a:ext cx="2260600" cy="1854101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/>
            </p:cNvPr>
            <p:cNvSpPr>
              <a:spLocks noChangeArrowheads="1"/>
            </p:cNvSpPr>
            <p:nvPr/>
          </p:nvSpPr>
          <p:spPr bwMode="auto">
            <a:xfrm>
              <a:off x="606425" y="6096000"/>
              <a:ext cx="307975" cy="23336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2" name="Picture 18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475" y="830361"/>
              <a:ext cx="4470400" cy="3811489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" name="Rectangle 12">
              <a:extLst/>
            </p:cNvPr>
            <p:cNvSpPr/>
            <p:nvPr/>
          </p:nvSpPr>
          <p:spPr>
            <a:xfrm>
              <a:off x="3559575" y="1484784"/>
              <a:ext cx="2116926" cy="36933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rial" charset="0"/>
                  <a:cs typeface="Arial" charset="0"/>
                </a:rPr>
                <a:t>QUALITY CIRCLE</a:t>
              </a:r>
            </a:p>
          </p:txBody>
        </p:sp>
        <p:sp>
          <p:nvSpPr>
            <p:cNvPr id="15" name="Line 8">
              <a:extLst/>
            </p:cNvPr>
            <p:cNvSpPr>
              <a:spLocks noChangeShapeType="1"/>
            </p:cNvSpPr>
            <p:nvPr/>
          </p:nvSpPr>
          <p:spPr bwMode="auto">
            <a:xfrm flipV="1">
              <a:off x="914400" y="4419600"/>
              <a:ext cx="2057400" cy="1792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ounded Rectangle 5">
              <a:extLst/>
            </p:cNvPr>
            <p:cNvSpPr/>
            <p:nvPr/>
          </p:nvSpPr>
          <p:spPr>
            <a:xfrm>
              <a:off x="28886" y="26095"/>
              <a:ext cx="5943600" cy="399901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dirty="0"/>
                <a:t>INTRODUCTION TO OUR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6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2">
            <a:extLst/>
          </p:cNvPr>
          <p:cNvSpPr/>
          <p:nvPr/>
        </p:nvSpPr>
        <p:spPr>
          <a:xfrm>
            <a:off x="0" y="44624"/>
            <a:ext cx="6553200" cy="4014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TEAM INRTODUCTION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506348" y="831740"/>
            <a:ext cx="3456384" cy="3925719"/>
            <a:chOff x="4139952" y="831740"/>
            <a:chExt cx="3456384" cy="3925719"/>
          </a:xfrm>
        </p:grpSpPr>
        <p:sp>
          <p:nvSpPr>
            <p:cNvPr id="14" name="Rectangle 8">
              <a:extLst/>
            </p:cNvPr>
            <p:cNvSpPr>
              <a:spLocks noChangeArrowheads="1"/>
            </p:cNvSpPr>
            <p:nvPr/>
          </p:nvSpPr>
          <p:spPr bwMode="auto">
            <a:xfrm>
              <a:off x="4139952" y="831740"/>
              <a:ext cx="3456384" cy="150810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2060"/>
                  </a:solidFill>
                  <a:latin typeface="+mn-lt"/>
                </a:rPr>
                <a:t>      </a:t>
              </a:r>
              <a:r>
                <a:rPr lang="en-US" sz="1600" u="sng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 LEADER</a:t>
              </a:r>
              <a:endPara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2060"/>
                </a:solidFill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NAME             : SIVAKUMAR</a:t>
              </a: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SAN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DEPT                : PROD- HF 	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  <a:latin typeface="+mn-lt"/>
                </a:rPr>
                <a:t>	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788435" y="848671"/>
              <a:ext cx="2736783" cy="3908788"/>
              <a:chOff x="-1243738" y="4151313"/>
              <a:chExt cx="3626168" cy="5481148"/>
            </a:xfrm>
          </p:grpSpPr>
          <p:sp>
            <p:nvSpPr>
              <p:cNvPr id="16" name="Rounded Rectangle 3">
                <a:extLst/>
              </p:cNvPr>
              <p:cNvSpPr/>
              <p:nvPr/>
            </p:nvSpPr>
            <p:spPr>
              <a:xfrm>
                <a:off x="473074" y="4151313"/>
                <a:ext cx="1909356" cy="2057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pic>
            <p:nvPicPr>
              <p:cNvPr id="19" name="Picture 1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43738" y="7752861"/>
                <a:ext cx="1677988" cy="187960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0" name="Group 59"/>
          <p:cNvGrpSpPr/>
          <p:nvPr/>
        </p:nvGrpSpPr>
        <p:grpSpPr>
          <a:xfrm>
            <a:off x="75494" y="980728"/>
            <a:ext cx="8744978" cy="3983627"/>
            <a:chOff x="74257" y="139478"/>
            <a:chExt cx="10171668" cy="5272964"/>
          </a:xfrm>
        </p:grpSpPr>
        <p:sp>
          <p:nvSpPr>
            <p:cNvPr id="22" name="Rectangle 8">
              <a:extLst/>
            </p:cNvPr>
            <p:cNvSpPr>
              <a:spLocks noChangeArrowheads="1"/>
            </p:cNvSpPr>
            <p:nvPr/>
          </p:nvSpPr>
          <p:spPr bwMode="auto">
            <a:xfrm>
              <a:off x="74257" y="3416226"/>
              <a:ext cx="3500834" cy="1996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2060"/>
                  </a:solidFill>
                  <a:latin typeface="+mn-lt"/>
                </a:rPr>
                <a:t>      </a:t>
              </a:r>
              <a:r>
                <a:rPr lang="en-US" sz="1600" u="sng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 MEMBER</a:t>
              </a:r>
              <a:endPara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2060"/>
                </a:solidFill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NAME       : </a:t>
              </a: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MANJUNATH REDDY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DEPT         : PROD- HF 	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  <a:latin typeface="+mn-lt"/>
                </a:rPr>
                <a:t>	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2139801" y="139478"/>
              <a:ext cx="8106124" cy="5272963"/>
              <a:chOff x="473997" y="-3097042"/>
              <a:chExt cx="10856824" cy="7193524"/>
            </a:xfrm>
          </p:grpSpPr>
          <p:sp>
            <p:nvSpPr>
              <p:cNvPr id="42" name="Rounded Rectangle 21">
                <a:extLst/>
              </p:cNvPr>
              <p:cNvSpPr/>
              <p:nvPr/>
            </p:nvSpPr>
            <p:spPr>
              <a:xfrm>
                <a:off x="473997" y="1373188"/>
                <a:ext cx="1909762" cy="27232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pic>
            <p:nvPicPr>
              <p:cNvPr id="43" name="Picture 15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6840" y="-3097042"/>
                <a:ext cx="1953981" cy="223772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1926220" y="3353845"/>
            <a:ext cx="7125756" cy="1535580"/>
            <a:chOff x="-6887" y="3416223"/>
            <a:chExt cx="8288279" cy="1437944"/>
          </a:xfrm>
        </p:grpSpPr>
        <p:sp>
          <p:nvSpPr>
            <p:cNvPr id="27" name="Rectangle 8">
              <a:extLst/>
            </p:cNvPr>
            <p:cNvSpPr>
              <a:spLocks noChangeArrowheads="1"/>
            </p:cNvSpPr>
            <p:nvPr/>
          </p:nvSpPr>
          <p:spPr bwMode="auto">
            <a:xfrm>
              <a:off x="4825008" y="3416226"/>
              <a:ext cx="3456384" cy="141221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2060"/>
                  </a:solidFill>
                  <a:latin typeface="+mn-lt"/>
                </a:rPr>
                <a:t>      </a:t>
              </a:r>
              <a:r>
                <a:rPr lang="en-US" sz="1600" u="sng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 MEMBER</a:t>
              </a:r>
              <a:endPara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2060"/>
                </a:solidFill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NAME  : ANJANEYA SAN</a:t>
              </a: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DEPT     : PROD- HF 	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  <a:latin typeface="+mn-lt"/>
                </a:rPr>
                <a:t>	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-6887" y="3416223"/>
              <a:ext cx="8288279" cy="1437944"/>
              <a:chOff x="-8749708" y="3886200"/>
              <a:chExt cx="11100796" cy="1961687"/>
            </a:xfrm>
          </p:grpSpPr>
          <p:sp>
            <p:nvSpPr>
              <p:cNvPr id="45" name="Rounded Rectangle 22">
                <a:extLst/>
              </p:cNvPr>
              <p:cNvSpPr/>
              <p:nvPr/>
            </p:nvSpPr>
            <p:spPr>
              <a:xfrm>
                <a:off x="441325" y="3886200"/>
                <a:ext cx="1909763" cy="189338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  <p:pic>
            <p:nvPicPr>
              <p:cNvPr id="46" name="Picture 1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8749708" y="4139904"/>
                <a:ext cx="1676401" cy="170798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B8CBAEC-8EC4-4036-AE0A-D4EE394C23BA}"/>
              </a:ext>
            </a:extLst>
          </p:cNvPr>
          <p:cNvGrpSpPr/>
          <p:nvPr/>
        </p:nvGrpSpPr>
        <p:grpSpPr>
          <a:xfrm>
            <a:off x="6118093" y="5128590"/>
            <a:ext cx="2902773" cy="1508105"/>
            <a:chOff x="5506348" y="4687732"/>
            <a:chExt cx="2902773" cy="1213152"/>
          </a:xfrm>
        </p:grpSpPr>
        <p:sp>
          <p:nvSpPr>
            <p:cNvPr id="37" name="Rectangle 8">
              <a:extLst/>
            </p:cNvPr>
            <p:cNvSpPr>
              <a:spLocks noChangeArrowheads="1"/>
            </p:cNvSpPr>
            <p:nvPr/>
          </p:nvSpPr>
          <p:spPr bwMode="auto">
            <a:xfrm>
              <a:off x="5506348" y="4687732"/>
              <a:ext cx="2896179" cy="12131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2060"/>
                  </a:solidFill>
                  <a:latin typeface="+mn-lt"/>
                </a:rPr>
                <a:t>      </a:t>
              </a:r>
              <a:r>
                <a:rPr lang="en-US" sz="1600" u="sng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 MEMBER</a:t>
              </a:r>
              <a:endPara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2060"/>
                </a:solidFill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NAME       : </a:t>
              </a:r>
              <a:r>
                <a:rPr lang="k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THIMMAPPA </a:t>
              </a: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SAN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DEPT          : HOT FORGING	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  <a:latin typeface="+mn-lt"/>
                </a:rPr>
                <a:t>	</a:t>
              </a:r>
            </a:p>
          </p:txBody>
        </p:sp>
        <p:sp>
          <p:nvSpPr>
            <p:cNvPr id="48" name="Rounded Rectangle 22">
              <a:extLst/>
            </p:cNvPr>
            <p:cNvSpPr/>
            <p:nvPr/>
          </p:nvSpPr>
          <p:spPr>
            <a:xfrm>
              <a:off x="7214327" y="4763668"/>
              <a:ext cx="1194794" cy="110556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02" y="848671"/>
            <a:ext cx="5064611" cy="1508105"/>
            <a:chOff x="54002" y="848671"/>
            <a:chExt cx="5064611" cy="1508105"/>
          </a:xfrm>
        </p:grpSpPr>
        <p:grpSp>
          <p:nvGrpSpPr>
            <p:cNvPr id="8" name="Group 7"/>
            <p:cNvGrpSpPr/>
            <p:nvPr/>
          </p:nvGrpSpPr>
          <p:grpSpPr>
            <a:xfrm>
              <a:off x="54002" y="848671"/>
              <a:ext cx="3456384" cy="1508105"/>
              <a:chOff x="179512" y="848671"/>
              <a:chExt cx="3456384" cy="1508105"/>
            </a:xfrm>
          </p:grpSpPr>
          <p:sp>
            <p:nvSpPr>
              <p:cNvPr id="5" name="Rectangle 8">
                <a:extLst/>
              </p:cNvPr>
              <p:cNvSpPr>
                <a:spLocks noChangeArrowheads="1"/>
              </p:cNvSpPr>
              <p:nvPr/>
            </p:nvSpPr>
            <p:spPr bwMode="auto">
              <a:xfrm>
                <a:off x="179512" y="848671"/>
                <a:ext cx="3456384" cy="150810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dirty="0">
                    <a:solidFill>
                      <a:srgbClr val="002060"/>
                    </a:solidFill>
                    <a:latin typeface="+mn-lt"/>
                  </a:rPr>
                  <a:t>       </a:t>
                </a:r>
                <a:r>
                  <a:rPr lang="en-US" sz="1600" u="sng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ADVISOR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002060"/>
                  </a:solidFill>
                  <a:latin typeface="+mn-lt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NAME             : </a:t>
                </a:r>
                <a:r>
                  <a:rPr lang="en-IN" sz="1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SAJIN </a:t>
                </a:r>
                <a:r>
                  <a:rPr lang="en-IN" sz="1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 SAN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IN" sz="1000" b="1" dirty="0">
                    <a:solidFill>
                      <a:srgbClr val="00206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</a:rPr>
                  <a:t> </a:t>
                </a:r>
                <a:endParaRPr lang="en-US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rgbClr val="002060"/>
                    </a:solidFill>
                    <a:latin typeface="+mn-lt"/>
                  </a:rPr>
                  <a:t>	</a:t>
                </a:r>
              </a:p>
            </p:txBody>
          </p:sp>
          <p:sp>
            <p:nvSpPr>
              <p:cNvPr id="17" name="Rounded Rectangle 19">
                <a:extLst/>
              </p:cNvPr>
              <p:cNvSpPr/>
              <p:nvPr/>
            </p:nvSpPr>
            <p:spPr>
              <a:xfrm>
                <a:off x="2123728" y="848671"/>
                <a:ext cx="1440160" cy="150810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N"/>
              </a:p>
            </p:txBody>
          </p:sp>
        </p:grpSp>
        <p:pic>
          <p:nvPicPr>
            <p:cNvPr id="51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588" y="926331"/>
              <a:ext cx="1216025" cy="1377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04291" y="2432878"/>
            <a:ext cx="8874967" cy="923330"/>
            <a:chOff x="104291" y="2432878"/>
            <a:chExt cx="8874967" cy="9233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4D685-526F-441A-B695-E7D8453A2754}"/>
                </a:ext>
              </a:extLst>
            </p:cNvPr>
            <p:cNvSpPr/>
            <p:nvPr/>
          </p:nvSpPr>
          <p:spPr>
            <a:xfrm>
              <a:off x="1611895" y="2432878"/>
              <a:ext cx="5920210" cy="923330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400" b="1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lgerian" panose="04020705040A02060702" pitchFamily="82" charset="0"/>
                  <a:cs typeface="Arial" charset="0"/>
                </a:rPr>
                <a:t>FLAME</a:t>
              </a:r>
              <a:r>
                <a:rPr lang="en-US" sz="5400" b="1" dirty="0">
                  <a:ln w="19050">
                    <a:solidFill>
                      <a:schemeClr val="tx1"/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rial" charset="0"/>
                  <a:cs typeface="Arial" charset="0"/>
                </a:rPr>
                <a:t> </a:t>
              </a:r>
              <a:r>
                <a:rPr lang="en-US" sz="5400" b="1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lgerian" panose="04020705040A02060702" pitchFamily="82" charset="0"/>
                  <a:cs typeface="Arial" charset="0"/>
                </a:rPr>
                <a:t>FIGHTERS</a:t>
              </a:r>
            </a:p>
          </p:txBody>
        </p:sp>
        <p:pic>
          <p:nvPicPr>
            <p:cNvPr id="53" name="Picture 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1" y="2492896"/>
              <a:ext cx="1423665" cy="793220"/>
            </a:xfrm>
            <a:prstGeom prst="rect">
              <a:avLst/>
            </a:prstGeom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826" y="2462648"/>
              <a:ext cx="1378432" cy="818009"/>
            </a:xfrm>
            <a:prstGeom prst="rect">
              <a:avLst/>
            </a:prstGeom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7ACEE98-FC0B-49E9-9304-915F4F76FB2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006" y="3628312"/>
            <a:ext cx="1591194" cy="8108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0255E7-2E4E-4260-8B84-8A73E663A06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681" y="5085658"/>
            <a:ext cx="1698052" cy="110556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70298" y="5134494"/>
            <a:ext cx="2985574" cy="1508105"/>
            <a:chOff x="74258" y="5076731"/>
            <a:chExt cx="3456384" cy="1599052"/>
          </a:xfrm>
        </p:grpSpPr>
        <p:sp>
          <p:nvSpPr>
            <p:cNvPr id="32" name="Rectangle 8">
              <a:extLst/>
            </p:cNvPr>
            <p:cNvSpPr>
              <a:spLocks noChangeArrowheads="1"/>
            </p:cNvSpPr>
            <p:nvPr/>
          </p:nvSpPr>
          <p:spPr bwMode="auto">
            <a:xfrm>
              <a:off x="74258" y="5076731"/>
              <a:ext cx="3456384" cy="159905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2060"/>
                  </a:solidFill>
                  <a:latin typeface="+mn-lt"/>
                </a:rPr>
                <a:t>      </a:t>
              </a:r>
              <a:r>
                <a:rPr lang="en-US" sz="1600" u="sng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TEAM MEMBER</a:t>
              </a:r>
              <a:endPara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002060"/>
                </a:solidFill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NAME      : </a:t>
              </a:r>
              <a:r>
                <a:rPr lang="k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SARAVANAN </a:t>
              </a:r>
              <a:r>
                <a:rPr lang="k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SAN</a:t>
              </a: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DEPT        : HOT FORGING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002060"/>
                  </a:solidFill>
                  <a:latin typeface="+mn-lt"/>
                </a:rPr>
                <a:t>	</a:t>
              </a:r>
            </a:p>
          </p:txBody>
        </p:sp>
        <p:sp>
          <p:nvSpPr>
            <p:cNvPr id="59" name="Rounded Rectangle 22">
              <a:extLst/>
            </p:cNvPr>
            <p:cNvSpPr/>
            <p:nvPr/>
          </p:nvSpPr>
          <p:spPr>
            <a:xfrm>
              <a:off x="2095793" y="5119702"/>
              <a:ext cx="1425902" cy="15081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198"/>
          <a:stretch/>
        </p:blipFill>
        <p:spPr>
          <a:xfrm rot="5400000">
            <a:off x="7830206" y="3566802"/>
            <a:ext cx="1223745" cy="1157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3C5F8-0B7D-47E8-87D3-22FCF516411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6417" r="9682" b="12585"/>
          <a:stretch/>
        </p:blipFill>
        <p:spPr>
          <a:xfrm>
            <a:off x="7863291" y="5381910"/>
            <a:ext cx="1157575" cy="1071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B044B-42C9-476A-9692-D543296E9C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5971" y="959678"/>
            <a:ext cx="1284654" cy="132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0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AF6-D4D7-43EE-BAC5-DD9DFF6E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87" y="2192380"/>
            <a:ext cx="8517632" cy="1359024"/>
          </a:xfrm>
        </p:spPr>
        <p:txBody>
          <a:bodyPr/>
          <a:lstStyle/>
          <a:p>
            <a:r>
              <a:rPr lang="kn-IN" sz="4000" b="1" dirty="0"/>
              <a:t>FORGING DIE SETTING PART REJECTION REDUCTION</a:t>
            </a:r>
            <a:endParaRPr lang="en-IN" sz="4000" b="1" dirty="0"/>
          </a:p>
        </p:txBody>
      </p:sp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83CEFB8F-09C2-4884-A6C0-6B3D8BE95639}"/>
              </a:ext>
            </a:extLst>
          </p:cNvPr>
          <p:cNvSpPr/>
          <p:nvPr/>
        </p:nvSpPr>
        <p:spPr>
          <a:xfrm>
            <a:off x="0" y="44624"/>
            <a:ext cx="6553200" cy="4014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THEME AND TARGET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9984A-145E-4537-9FC5-64E3A3D4DC55}"/>
              </a:ext>
            </a:extLst>
          </p:cNvPr>
          <p:cNvSpPr txBox="1">
            <a:spLocks/>
          </p:cNvSpPr>
          <p:nvPr/>
        </p:nvSpPr>
        <p:spPr>
          <a:xfrm>
            <a:off x="493204" y="4797152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kumimoji="0" lang="k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0.</a:t>
            </a:r>
            <a:r>
              <a:rPr kumimoji="0" lang="e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45</a:t>
            </a:r>
            <a:r>
              <a:rPr kumimoji="0" lang="kn-I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 TO 0.2%</a:t>
            </a:r>
            <a:endParaRPr kumimoji="0" lang="en-I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C16C6B-3A46-4925-ADF8-4C8C9F5AC6A8}"/>
              </a:ext>
            </a:extLst>
          </p:cNvPr>
          <p:cNvSpPr/>
          <p:nvPr/>
        </p:nvSpPr>
        <p:spPr>
          <a:xfrm>
            <a:off x="3419872" y="1340768"/>
            <a:ext cx="2376264" cy="601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605F42-64BD-49D8-B674-4363C712DAB6}"/>
              </a:ext>
            </a:extLst>
          </p:cNvPr>
          <p:cNvSpPr/>
          <p:nvPr/>
        </p:nvSpPr>
        <p:spPr>
          <a:xfrm>
            <a:off x="3419872" y="3873685"/>
            <a:ext cx="2376263" cy="6354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084208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12">
            <a:extLst>
              <a:ext uri="{FF2B5EF4-FFF2-40B4-BE49-F238E27FC236}">
                <a16:creationId xmlns:a16="http://schemas.microsoft.com/office/drawing/2014/main" id="{5F37B538-9326-4C94-9365-F4ABA13D6A80}"/>
              </a:ext>
            </a:extLst>
          </p:cNvPr>
          <p:cNvSpPr/>
          <p:nvPr/>
        </p:nvSpPr>
        <p:spPr>
          <a:xfrm>
            <a:off x="0" y="44624"/>
            <a:ext cx="6553200" cy="4014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PROBLEM SELECTION BY KJ METHOD</a:t>
            </a:r>
          </a:p>
        </p:txBody>
      </p:sp>
      <p:sp>
        <p:nvSpPr>
          <p:cNvPr id="63" name="Subtitle 4">
            <a:extLst>
              <a:ext uri="{FF2B5EF4-FFF2-40B4-BE49-F238E27FC236}">
                <a16:creationId xmlns:a16="http://schemas.microsoft.com/office/drawing/2014/main" id="{E2E9AC35-74A8-45CC-8212-02C98993857B}"/>
              </a:ext>
            </a:extLst>
          </p:cNvPr>
          <p:cNvSpPr txBox="1">
            <a:spLocks/>
          </p:cNvSpPr>
          <p:nvPr/>
        </p:nvSpPr>
        <p:spPr bwMode="auto">
          <a:xfrm>
            <a:off x="104775" y="6328014"/>
            <a:ext cx="8934450" cy="4853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400" b="1" dirty="0">
                <a:solidFill>
                  <a:schemeClr val="bg1"/>
                </a:solidFill>
              </a:rPr>
              <a:t>BY KJ METHOD “</a:t>
            </a:r>
            <a:r>
              <a:rPr kumimoji="0" lang="kn-IN" sz="1400" b="1" dirty="0">
                <a:solidFill>
                  <a:schemeClr val="bg1"/>
                </a:solidFill>
              </a:rPr>
              <a:t> FORGING</a:t>
            </a:r>
            <a:r>
              <a:rPr kumimoji="0" lang="en-IN" sz="1400" b="1" dirty="0">
                <a:solidFill>
                  <a:schemeClr val="bg1"/>
                </a:solidFill>
              </a:rPr>
              <a:t> OPERATION </a:t>
            </a:r>
            <a:r>
              <a:rPr kumimoji="0" lang="kn-IN" sz="1400" b="1" dirty="0">
                <a:solidFill>
                  <a:schemeClr val="bg1"/>
                </a:solidFill>
              </a:rPr>
              <a:t>”  S</a:t>
            </a:r>
            <a:r>
              <a:rPr kumimoji="0" lang="en-IN" sz="1400" b="1" dirty="0">
                <a:solidFill>
                  <a:schemeClr val="bg1"/>
                </a:solidFill>
              </a:rPr>
              <a:t>ELECTED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5606557-C002-4AEF-89AD-8C08397860FC}"/>
              </a:ext>
            </a:extLst>
          </p:cNvPr>
          <p:cNvSpPr/>
          <p:nvPr/>
        </p:nvSpPr>
        <p:spPr>
          <a:xfrm>
            <a:off x="179512" y="2276872"/>
            <a:ext cx="8743953" cy="6126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DFBA2F3-859E-46B1-B66B-C1F35D4185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481697"/>
              </p:ext>
            </p:extLst>
          </p:nvPr>
        </p:nvGraphicFramePr>
        <p:xfrm>
          <a:off x="104775" y="980728"/>
          <a:ext cx="8934450" cy="5308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57" name="Worksheet" r:id="rId4" imgW="9077376" imgH="6000761" progId="Excel.Sheet.12">
                  <p:embed/>
                </p:oleObj>
              </mc:Choice>
              <mc:Fallback>
                <p:oleObj name="Worksheet" r:id="rId4" imgW="9077376" imgH="600076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75" y="980728"/>
                        <a:ext cx="8934450" cy="5308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502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12">
            <a:extLst>
              <a:ext uri="{FF2B5EF4-FFF2-40B4-BE49-F238E27FC236}">
                <a16:creationId xmlns:a16="http://schemas.microsoft.com/office/drawing/2014/main" id="{5F37B538-9326-4C94-9365-F4ABA13D6A80}"/>
              </a:ext>
            </a:extLst>
          </p:cNvPr>
          <p:cNvSpPr/>
          <p:nvPr/>
        </p:nvSpPr>
        <p:spPr>
          <a:xfrm>
            <a:off x="0" y="44624"/>
            <a:ext cx="6553200" cy="4014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PROBLEM SELECTION BY KJ METHOD</a:t>
            </a:r>
          </a:p>
        </p:txBody>
      </p:sp>
      <p:sp>
        <p:nvSpPr>
          <p:cNvPr id="63" name="Subtitle 4">
            <a:extLst>
              <a:ext uri="{FF2B5EF4-FFF2-40B4-BE49-F238E27FC236}">
                <a16:creationId xmlns:a16="http://schemas.microsoft.com/office/drawing/2014/main" id="{E2E9AC35-74A8-45CC-8212-02C98993857B}"/>
              </a:ext>
            </a:extLst>
          </p:cNvPr>
          <p:cNvSpPr txBox="1">
            <a:spLocks/>
          </p:cNvSpPr>
          <p:nvPr/>
        </p:nvSpPr>
        <p:spPr bwMode="auto">
          <a:xfrm>
            <a:off x="341468" y="6325595"/>
            <a:ext cx="6775866" cy="3700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IN" sz="1400" b="1" dirty="0">
                <a:solidFill>
                  <a:schemeClr val="bg1"/>
                </a:solidFill>
              </a:rPr>
              <a:t>BY KJ METHOD “LOAD SETTING REJECTION”</a:t>
            </a:r>
            <a:r>
              <a:rPr kumimoji="0" lang="kn-IN" sz="1400" b="1" dirty="0">
                <a:solidFill>
                  <a:schemeClr val="bg1"/>
                </a:solidFill>
              </a:rPr>
              <a:t> PROBLEM</a:t>
            </a:r>
            <a:r>
              <a:rPr kumimoji="0" lang="en-IN" sz="1400" b="1" dirty="0">
                <a:solidFill>
                  <a:schemeClr val="bg1"/>
                </a:solidFill>
              </a:rPr>
              <a:t> POINTS</a:t>
            </a:r>
            <a:r>
              <a:rPr kumimoji="0" lang="kn-IN" sz="1400" b="1" dirty="0">
                <a:solidFill>
                  <a:schemeClr val="bg1"/>
                </a:solidFill>
              </a:rPr>
              <a:t> </a:t>
            </a:r>
            <a:r>
              <a:rPr kumimoji="0" lang="en-IN" sz="1400" b="1" dirty="0">
                <a:solidFill>
                  <a:schemeClr val="bg1"/>
                </a:solidFill>
              </a:rPr>
              <a:t>SELECTED</a:t>
            </a:r>
            <a:r>
              <a:rPr kumimoji="0" lang="kn-IN" sz="1400" b="1" dirty="0">
                <a:solidFill>
                  <a:schemeClr val="bg1"/>
                </a:solidFill>
              </a:rPr>
              <a:t>.</a:t>
            </a:r>
            <a:endParaRPr kumimoji="0" lang="en-IN" sz="14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353D40-48FC-4FA4-BF50-8E328C435719}"/>
              </a:ext>
            </a:extLst>
          </p:cNvPr>
          <p:cNvSpPr/>
          <p:nvPr/>
        </p:nvSpPr>
        <p:spPr>
          <a:xfrm>
            <a:off x="353672" y="2970373"/>
            <a:ext cx="900000" cy="1034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FE4FF17-510A-4D76-A5C3-CAB176E1F1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021014"/>
              </p:ext>
            </p:extLst>
          </p:nvPr>
        </p:nvGraphicFramePr>
        <p:xfrm>
          <a:off x="104229" y="951058"/>
          <a:ext cx="8926830" cy="522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7" name="Worksheet" r:id="rId4" imgW="11382257" imgH="8896310" progId="Excel.Sheet.12">
                  <p:embed/>
                </p:oleObj>
              </mc:Choice>
              <mc:Fallback>
                <p:oleObj name="Worksheet" r:id="rId4" imgW="11382257" imgH="88963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229" y="951058"/>
                        <a:ext cx="8926830" cy="5223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42329F7-EA0D-46C1-AC3D-DE298A76596B}"/>
              </a:ext>
            </a:extLst>
          </p:cNvPr>
          <p:cNvSpPr/>
          <p:nvPr/>
        </p:nvSpPr>
        <p:spPr>
          <a:xfrm>
            <a:off x="141541" y="2634143"/>
            <a:ext cx="8889518" cy="434817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09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2">
            <a:extLst>
              <a:ext uri="{FF2B5EF4-FFF2-40B4-BE49-F238E27FC236}">
                <a16:creationId xmlns:a16="http://schemas.microsoft.com/office/drawing/2014/main" id="{89C36390-A410-4E5A-A42F-D286AF5FE9B2}"/>
              </a:ext>
            </a:extLst>
          </p:cNvPr>
          <p:cNvSpPr/>
          <p:nvPr/>
        </p:nvSpPr>
        <p:spPr>
          <a:xfrm>
            <a:off x="0" y="44624"/>
            <a:ext cx="6553200" cy="4014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ACTIVITY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4C092D-6C74-4C87-908B-BFAA45F88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358215"/>
              </p:ext>
            </p:extLst>
          </p:nvPr>
        </p:nvGraphicFramePr>
        <p:xfrm>
          <a:off x="155575" y="836713"/>
          <a:ext cx="8880922" cy="5760641"/>
        </p:xfrm>
        <a:graphic>
          <a:graphicData uri="http://schemas.openxmlformats.org/drawingml/2006/table">
            <a:tbl>
              <a:tblPr/>
              <a:tblGrid>
                <a:gridCol w="228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1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9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7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340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95864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 No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Methodology Steps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/ A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1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 2018-19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4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k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DECEMBER 18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k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JANUARY 19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k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FEBRUARY 19 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kn-IN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MARCH 19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733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FORMATION OF TEAM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SIVAKUMAR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b="1" i="0" u="none" strike="noStrike" kern="1200" dirty="0">
                        <a:solidFill>
                          <a:srgbClr val="0000FF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3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n-IN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n-IN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CIRCLE MEETING  (1/MONTH)</a:t>
                      </a:r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CIRCLE MEMBERS</a:t>
                      </a:r>
                      <a:endParaRPr lang="en-US" sz="800" kern="1200" dirty="0">
                        <a:solidFill>
                          <a:srgbClr val="000000"/>
                        </a:solidFill>
                        <a:latin typeface="Calibri" pitchFamily="34" charset="0"/>
                        <a:ea typeface=""/>
                        <a:cs typeface="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n-IN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  <a:endParaRPr lang="en-US" sz="6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448510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kern="1200" dirty="0">
                        <a:solidFill>
                          <a:srgbClr val="000000"/>
                        </a:solidFill>
                        <a:latin typeface="Calibri" pitchFamily="34" charset="0"/>
                        <a:ea typeface=""/>
                        <a:cs typeface="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n-IN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ACTUAL</a:t>
                      </a:r>
                      <a:endParaRPr lang="en-US" sz="6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07690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ANALYSIS OF THE PROBLEM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SIVAKUMAR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b="1" i="0" u="none" strike="noStrike" kern="1200" dirty="0">
                        <a:solidFill>
                          <a:srgbClr val="0000FF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TARGET SETTING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SIVAKUMAR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PRESENT CONDITION ANALYSIS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MANJUNATH REDDY SAN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IDEA GENERATION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CIRCLE MEMBERS</a:t>
                      </a:r>
                      <a:endParaRPr lang="en-US" sz="800" kern="1200" dirty="0">
                        <a:solidFill>
                          <a:srgbClr val="000000"/>
                        </a:solidFill>
                        <a:latin typeface="Calibri" pitchFamily="34" charset="0"/>
                        <a:ea typeface=""/>
                        <a:cs typeface="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800" dirty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FEASABILITY STUDY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MANJUNATH REDDY SAN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3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TRAIL IMPLEMENTATION AND CHECKING PERFORMANCE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CIRCLE MEMBERS</a:t>
                      </a:r>
                      <a:endParaRPr lang="en-US" sz="800" kern="1200" dirty="0">
                        <a:solidFill>
                          <a:srgbClr val="000000"/>
                        </a:solidFill>
                        <a:latin typeface="Calibri" pitchFamily="34" charset="0"/>
                        <a:ea typeface=""/>
                        <a:cs typeface=""/>
                      </a:endParaRPr>
                    </a:p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3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EFFECTIVENESS CHECK AND COUNTER MEASURE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SIVAKUMAR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9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34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FOLLOW UP / REVIEW &amp; RECURRENCE PREVENTION AND DOCUMENTATION , SUSTAIN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>
                          <a:solidFill>
                            <a:srgbClr val="000000"/>
                          </a:solidFill>
                          <a:latin typeface="Calibri" pitchFamily="34" charset="0"/>
                          <a:ea typeface=""/>
                          <a:cs typeface=""/>
                        </a:rPr>
                        <a:t>SIVAKUMAR SAN</a:t>
                      </a:r>
                      <a:endParaRPr lang="en-US" sz="800" kern="1200" dirty="0">
                        <a:solidFill>
                          <a:srgbClr val="000000"/>
                        </a:solidFill>
                        <a:latin typeface="Calibri" pitchFamily="34" charset="0"/>
                        <a:ea typeface=""/>
                        <a:cs typeface="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392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76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3F92BCB-D923-4234-B18A-16B3C627A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975156"/>
              </p:ext>
            </p:extLst>
          </p:nvPr>
        </p:nvGraphicFramePr>
        <p:xfrm>
          <a:off x="130424" y="3861048"/>
          <a:ext cx="8756376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ubtitle 4">
            <a:extLst>
              <a:ext uri="{FF2B5EF4-FFF2-40B4-BE49-F238E27FC236}">
                <a16:creationId xmlns:a16="http://schemas.microsoft.com/office/drawing/2014/main" id="{B8B7D7CC-63A4-4DCE-B9CC-9A52CC385F3B}"/>
              </a:ext>
            </a:extLst>
          </p:cNvPr>
          <p:cNvSpPr txBox="1">
            <a:spLocks/>
          </p:cNvSpPr>
          <p:nvPr/>
        </p:nvSpPr>
        <p:spPr bwMode="auto">
          <a:xfrm>
            <a:off x="130424" y="6351686"/>
            <a:ext cx="8756376" cy="4320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n-IN" sz="1400" b="1" dirty="0">
                <a:solidFill>
                  <a:schemeClr val="bg1"/>
                </a:solidFill>
              </a:rPr>
              <a:t>K55 M4 CONTRIBUTED MORE </a:t>
            </a:r>
            <a:r>
              <a:rPr kumimoji="0" lang="en-IN" sz="1400" b="1" dirty="0">
                <a:solidFill>
                  <a:schemeClr val="bg1"/>
                </a:solidFill>
              </a:rPr>
              <a:t>REJECTION PERCENTAGE </a:t>
            </a:r>
            <a:r>
              <a:rPr kumimoji="0" lang="kn-IN" sz="1400" b="1" dirty="0">
                <a:solidFill>
                  <a:schemeClr val="bg1"/>
                </a:solidFill>
              </a:rPr>
              <a:t>IN SETTING REJECTION </a:t>
            </a:r>
            <a:endParaRPr kumimoji="0" lang="en-IN" sz="14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D1EE4959-00BC-4F92-8E6E-B1940501260B}"/>
              </a:ext>
            </a:extLst>
          </p:cNvPr>
          <p:cNvSpPr/>
          <p:nvPr/>
        </p:nvSpPr>
        <p:spPr>
          <a:xfrm>
            <a:off x="35236" y="38795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n-IN" sz="2800" b="1" dirty="0"/>
              <a:t>BACKGROUND ANALYSIS</a:t>
            </a: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12ABF-C661-4C4D-AD35-12D4DE7DAE02}"/>
              </a:ext>
            </a:extLst>
          </p:cNvPr>
          <p:cNvSpPr/>
          <p:nvPr/>
        </p:nvSpPr>
        <p:spPr>
          <a:xfrm>
            <a:off x="103387" y="875646"/>
            <a:ext cx="572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n-IN" b="1" dirty="0"/>
              <a:t>JUNE -18 TO NOVEMBER-18 MONTH WISE REJECTION  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36A5D1-E42C-4EA5-A922-7F96B0455AF9}"/>
              </a:ext>
            </a:extLst>
          </p:cNvPr>
          <p:cNvSpPr/>
          <p:nvPr/>
        </p:nvSpPr>
        <p:spPr>
          <a:xfrm>
            <a:off x="0" y="3429000"/>
            <a:ext cx="5449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n-IN" b="1" dirty="0"/>
              <a:t>JUNE -18 TO NOVEMBER-18 PART WISE REJECTION  </a:t>
            </a:r>
            <a:endParaRPr lang="en-IN" b="1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22B7449-7F82-44B3-BE70-E64C90B1EC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378859"/>
              </p:ext>
            </p:extLst>
          </p:nvPr>
        </p:nvGraphicFramePr>
        <p:xfrm>
          <a:off x="130424" y="1259681"/>
          <a:ext cx="8756376" cy="2169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343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9609-62C7-4674-9FAA-66B26A05C8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# KAIZEN 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2C237-920E-434F-924D-374190EA6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UPSETTER PARTS REJECTION REDUCTION</a:t>
            </a:r>
          </a:p>
        </p:txBody>
      </p:sp>
    </p:spTree>
    <p:extLst>
      <p:ext uri="{BB962C8B-B14F-4D97-AF65-F5344CB8AC3E}">
        <p14:creationId xmlns:p14="http://schemas.microsoft.com/office/powerpoint/2010/main" val="2209934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デザインの設定">
  <a:themeElements>
    <a:clrScheme name="1_デザインの設定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デザインの設定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76200" cap="flat" cmpd="sng" algn="ctr">
          <a:solidFill>
            <a:srgbClr val="FFC000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spAutoFit/>
      </a:bodyPr>
      <a:lstStyle>
        <a:defPPr marL="180975" marR="0" indent="-180975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sz="1400" b="1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MS UI Gothic" pitchFamily="50" charset="-128"/>
            <a:ea typeface="MS UI Gothic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180975" marR="0" indent="-180975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ja-JP" sz="1400" b="1" i="0" u="none" strike="noStrike" cap="none" normalizeH="0" baseline="0" smtClean="0">
            <a:ln>
              <a:noFill/>
            </a:ln>
            <a:solidFill>
              <a:srgbClr val="4D4D4D"/>
            </a:solidFill>
            <a:effectLst/>
            <a:latin typeface="MS UI Gothic" pitchFamily="50" charset="-128"/>
            <a:ea typeface="MS UI Gothic" pitchFamily="50" charset="-128"/>
          </a:defRPr>
        </a:defPPr>
      </a:lstStyle>
    </a:lnDef>
  </a:objectDefaults>
  <a:extraClrSchemeLst>
    <a:extraClrScheme>
      <a:clrScheme name="1_デザインの設定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デザインの設定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デザインの設定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デザインの設定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デザインの設定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デザインの設定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デザインの設定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デザインの設定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デザインの設定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デザインの設定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デザインの設定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デザインの設定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27010</TotalTime>
  <Words>986</Words>
  <Application>Microsoft Office PowerPoint</Application>
  <PresentationFormat>On-screen Show (4:3)</PresentationFormat>
  <Paragraphs>526</Paragraphs>
  <Slides>18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Meiryo UI</vt:lpstr>
      <vt:lpstr>Algerian</vt:lpstr>
      <vt:lpstr>Arial</vt:lpstr>
      <vt:lpstr>Calibri</vt:lpstr>
      <vt:lpstr>Calibri Light</vt:lpstr>
      <vt:lpstr>Verdana</vt:lpstr>
      <vt:lpstr>Office Theme</vt:lpstr>
      <vt:lpstr>1_Custom Design</vt:lpstr>
      <vt:lpstr>2_Custom Design</vt:lpstr>
      <vt:lpstr>3_Custom Design</vt:lpstr>
      <vt:lpstr>1_デザインの設定</vt:lpstr>
      <vt:lpstr>Custom Design</vt:lpstr>
      <vt:lpstr>Photo Editor Photo</vt:lpstr>
      <vt:lpstr>Worksheet</vt:lpstr>
      <vt:lpstr>PowerPoint Presentation</vt:lpstr>
      <vt:lpstr>PowerPoint Presentation</vt:lpstr>
      <vt:lpstr>PowerPoint Presentation</vt:lpstr>
      <vt:lpstr>FORGING DIE SETTING PART REJECTION REDUCTION</vt:lpstr>
      <vt:lpstr>PowerPoint Presentation</vt:lpstr>
      <vt:lpstr>PowerPoint Presentation</vt:lpstr>
      <vt:lpstr>PowerPoint Presentation</vt:lpstr>
      <vt:lpstr>PowerPoint Presentation</vt:lpstr>
      <vt:lpstr># KAIZEN POINT 1</vt:lpstr>
      <vt:lpstr>PowerPoint Presentation</vt:lpstr>
      <vt:lpstr>PowerPoint Presentation</vt:lpstr>
      <vt:lpstr>PowerPoint Presentation</vt:lpstr>
      <vt:lpstr># KAIZEN POINT 2</vt:lpstr>
      <vt:lpstr>PowerPoint Presentation</vt:lpstr>
      <vt:lpstr>PowerPoint Presentation</vt:lpstr>
      <vt:lpstr>DIFFERENCE VALUE 428.94 FOUND CONSTAND GAP FOR SLIDE HEIGHT AND TOTAL DIE HEIGHT</vt:lpstr>
      <vt:lpstr>PowerPoint Presentation</vt:lpstr>
      <vt:lpstr>PowerPoint Presentation</vt:lpstr>
    </vt:vector>
  </TitlesOfParts>
  <Company>gss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shinyasaito</dc:creator>
  <cp:lastModifiedBy>MANOHAR P.T</cp:lastModifiedBy>
  <cp:revision>1660</cp:revision>
  <cp:lastPrinted>2014-09-18T10:45:16Z</cp:lastPrinted>
  <dcterms:created xsi:type="dcterms:W3CDTF">2014-05-05T18:55:12Z</dcterms:created>
  <dcterms:modified xsi:type="dcterms:W3CDTF">2019-01-31T05:46:41Z</dcterms:modified>
</cp:coreProperties>
</file>